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33"/>
  </p:notesMasterIdLst>
  <p:handoutMasterIdLst>
    <p:handoutMasterId r:id="rId34"/>
  </p:handout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84" r:id="rId17"/>
    <p:sldId id="285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2" r:id="rId29"/>
    <p:sldId id="283" r:id="rId30"/>
    <p:sldId id="280" r:id="rId31"/>
    <p:sldId id="281" r:id="rId3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90" y="4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6DABA1-1FCC-48DC-9FEF-C031ABFF7CAF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2019년 5월 30일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6E42EF-B2A2-4428-A098-E6934E2840B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619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3C2C37F-44B6-4D78-B4ED-1BDA10AFFEED}" type="datetime4">
              <a:rPr lang="ko-KR" altLang="en-US" smtClean="0"/>
              <a:pPr/>
              <a:t>2019년 5월 30일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23716F0-385D-4F6E-BE54-A09D410D24C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42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23716F0-385D-4F6E-BE54-A09D410D24C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3716F0-385D-4F6E-BE54-A09D410D24C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9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 rtlCol="0"/>
          <a:lstStyle>
            <a:lvl1pPr marR="9144" algn="l">
              <a:defRPr sz="4000" b="1" cap="all" spc="0" baseline="0">
                <a:solidFill>
                  <a:schemeClr val="tx2"/>
                </a:solidFill>
                <a:effectLst>
                  <a:reflection blurRad="12700" stA="34000" endA="740" endPos="530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extLst/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rtlCol="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E31A4B9-A02A-458E-8D4A-E9FD120C6F50}" type="datetime4">
              <a:rPr lang="ko-KR" altLang="en-US" smtClean="0"/>
              <a:pPr/>
              <a:t>2019년 5월 30일</a:t>
            </a:fld>
            <a:endParaRPr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BF2C08-5D39-46F6-9563-583389420694}" type="datetime4">
              <a:rPr lang="ko-KR" altLang="en-US" smtClean="0"/>
              <a:t>2019년 5월 30일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rtlCol="0" anchor="ctr"/>
          <a:lstStyle/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 rtlCol="0"/>
          <a:lstStyle/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A131CF-39C4-4913-8661-36CECE9CA5C1}" type="datetime4">
              <a:rPr lang="ko-KR" altLang="en-US" smtClean="0"/>
              <a:t>2019년 5월 30일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ko-KR" altLang="en-US" noProof="0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 noProof="0"/>
              <a:t>두 번째 수준</a:t>
            </a:r>
          </a:p>
          <a:p>
            <a:pPr lvl="2" rtl="0" eaLnBrk="1" latinLnBrk="0" hangingPunct="1"/>
            <a:r>
              <a:rPr lang="ko-KR" altLang="en-US" noProof="0"/>
              <a:t>세 번째 수준</a:t>
            </a:r>
          </a:p>
          <a:p>
            <a:pPr lvl="3" rtl="0" eaLnBrk="1" latinLnBrk="0" hangingPunct="1"/>
            <a:r>
              <a:rPr lang="ko-KR" altLang="en-US" noProof="0"/>
              <a:t>네 번째 수준</a:t>
            </a:r>
          </a:p>
          <a:p>
            <a:pPr lvl="4" rtl="0" eaLnBrk="1" latinLnBrk="0" hangingPunct="1"/>
            <a:r>
              <a:rPr lang="ko-KR" altLang="en-US" noProof="0"/>
              <a:t>다섯 번째 수준</a:t>
            </a:r>
            <a:endParaRPr kumimoji="0"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795A2-A3D5-41B1-ABC7-2FE8FBF9739B}" type="datetime4">
              <a:rPr lang="ko-KR" altLang="en-US" smtClean="0"/>
              <a:t>2019년 5월 30일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77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 rtlCol="0"/>
          <a:lstStyle>
            <a:lvl1pPr algn="l">
              <a:buNone/>
              <a:defRPr sz="3800" b="0" cap="none" spc="-150" baseline="0"/>
            </a:lvl1pPr>
            <a:extLst/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rtlCol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9FFDF5-75C0-49B3-8247-2EEBF52591D3}" type="datetime4">
              <a:rPr lang="ko-KR" altLang="en-US" smtClean="0"/>
              <a:t>2019년 5월 30일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065C99-857F-41E3-89A9-1EB4EAEFC750}" type="datetime4">
              <a:rPr lang="ko-KR" altLang="en-US" smtClean="0"/>
              <a:t>2019년 5월 30일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rtlCol="0" anchor="t"/>
          <a:lstStyle>
            <a:lvl1pPr>
              <a:defRPr sz="4000"/>
            </a:lvl1pPr>
            <a:extLst/>
          </a:lstStyle>
          <a:p>
            <a:pPr rtl="0"/>
            <a:r>
              <a:rPr lang="ko-KR" altLang="en-US"/>
              <a:t>마스터 제목 스타일 편집</a:t>
            </a:r>
            <a:endParaRPr lang="ko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rtlCol="0" anchor="ctr"/>
          <a:lstStyle>
            <a:lvl1pPr marL="73152" indent="0" algn="l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rtlCol="0" anchor="ctr"/>
          <a:lstStyle>
            <a:lvl1pPr marL="73152" indent="0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50EEFB-282C-4D20-AA03-7BF85886BB80}" type="datetime4">
              <a:rPr lang="ko-KR" altLang="en-US" smtClean="0"/>
              <a:t>2019년 5월 30일</a:t>
            </a:fld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 rtlCol="0"/>
          <a:lstStyle>
            <a:lvl1pPr>
              <a:defRPr sz="4000" cap="none" baseline="0"/>
            </a:lvl1pPr>
            <a:extLst/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B3DBB-16A6-4559-B50F-087B79AB75E7}" type="datetime4">
              <a:rPr lang="ko-KR" altLang="en-US" smtClean="0"/>
              <a:t>2019년 5월 30일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6824DA-EB6B-47F3-ADAD-222EE0AD3526}" type="datetime4">
              <a:rPr lang="ko-KR" altLang="en-US" smtClean="0"/>
              <a:t>2019년 5월 30일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93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rtlCol="0" anchor="ctr"/>
          <a:lstStyle>
            <a:lvl1pPr algn="l">
              <a:buNone/>
              <a:defRPr sz="3600" b="0"/>
            </a:lvl1pPr>
            <a:extLst/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 rtlCol="0"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D61B53-4739-4293-AD2E-9F1AFEBC5FF3}" type="datetime4">
              <a:rPr lang="ko-KR" altLang="en-US" smtClean="0"/>
              <a:t>2019년 5월 30일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US" sz="1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(S)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rtlCol="0" anchor="b"/>
          <a:lstStyle>
            <a:lvl1pPr algn="l">
              <a:buNone/>
              <a:defRPr sz="2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extLst/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extLst/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 rtlCol="0"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DD2326-1544-4850-8D91-9165E6843963}" type="datetime4">
              <a:rPr lang="ko-KR" altLang="en-US" smtClean="0"/>
              <a:pPr/>
              <a:t>2019년 5월 30일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 rtlCol="0"/>
          <a:lstStyle>
            <a:lvl1pPr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rtlCol="0" anchor="t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 eaLnBrk="1" latinLnBrk="0" hangingPunct="1"/>
            <a:r>
              <a:rPr lang="ko-KR" altLang="en-US" noProof="0" dirty="0"/>
              <a:t>둘째 수준</a:t>
            </a:r>
          </a:p>
          <a:p>
            <a:pPr lvl="2" rtl="0" eaLnBrk="1" latinLnBrk="0" hangingPunct="1"/>
            <a:r>
              <a:rPr lang="ko-KR" altLang="en-US" noProof="0" dirty="0"/>
              <a:t>셋째 수준</a:t>
            </a:r>
          </a:p>
          <a:p>
            <a:pPr lvl="3" rtl="0" eaLnBrk="1" latinLnBrk="0" hangingPunct="1"/>
            <a:r>
              <a:rPr lang="ko-KR" altLang="en-US" noProof="0" dirty="0"/>
              <a:t>넷째 수준</a:t>
            </a:r>
          </a:p>
          <a:p>
            <a:pPr lvl="4" rtl="0" eaLnBrk="1" latinLnBrk="0" hangingPunct="1"/>
            <a:r>
              <a:rPr lang="ko-KR" altLang="en-US" noProof="0" dirty="0"/>
              <a:t>다섯째 수준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extLst/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extLst/>
          </a:lstStyle>
          <a:p>
            <a:fld id="{88A0695B-4ABA-42B2-AAB9-BD2801927B6C}" type="datetime4">
              <a:rPr lang="ko-KR" altLang="en-US" smtClean="0"/>
              <a:pPr/>
              <a:t>2019년 5월 30일</a:t>
            </a:fld>
            <a:endParaRPr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extLst/>
          </a:lstStyle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065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 spc="-1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extLst/>
    </p:titleStyle>
    <p:bodyStyle>
      <a:lvl1pPr marL="411480" indent="-342900" algn="l" rtl="0" eaLnBrk="1" latinLnBrk="1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0664" indent="-28575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61872" indent="-228600" algn="l" rtl="0" eaLnBrk="1" latinLnBrk="1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481328" indent="-210312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709928" indent="-210312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evendial.tistory.com/6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hoavrweb.blogspot.com/p/atmega128-ad-converter.html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evendial.tistory.com/65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evendial.tistory.com/65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x2014.tistory.com/entry/2014%EB%85%84-04%EC%9B%94-28%EC%9D%B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x2014.tistory.com/entry/2014%EB%85%84-04%EC%9B%94-28%EC%9D%BC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x2014.tistory.com/entry/2014%EB%85%84-04%EC%9B%94-28%EC%9D%B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x2014.tistory.com/entry/2014%EB%85%84-04%EC%9B%94-28%EC%9D%B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rm.tistory.com/57" TargetMode="External"/><Relationship Id="rId4" Type="http://schemas.openxmlformats.org/officeDocument/2006/relationships/hyperlink" Target="https://index2014.tistory.com/entry/2014%EB%85%84-04%EC%9B%94-28%EC%9D%BC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magazine.hellot.net/magz/article/articleDetail.do?flag=all&amp;showType=showType1&amp;articleId=ARTI_000000000036646&amp;articleAllListSortType=sort_1&amp;page=1&amp;selectYearMonth=200905&amp;subCtgId=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vendial.tistory.com/6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9200" y="1365309"/>
            <a:ext cx="10363200" cy="1975104"/>
          </a:xfrm>
        </p:spPr>
        <p:txBody>
          <a:bodyPr rtlCol="0"/>
          <a:lstStyle/>
          <a:p>
            <a:pPr rtl="0"/>
            <a:r>
              <a:rPr lang="en-US" altLang="ko-KR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ADC &amp; Serial</a:t>
            </a:r>
            <a:b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9323294" y="4356847"/>
            <a:ext cx="10363200" cy="7715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20161204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배승재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POMD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연구실</a:t>
            </a:r>
          </a:p>
        </p:txBody>
      </p:sp>
    </p:spTree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45D21-8112-4C63-B51C-F88322537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22" y="953117"/>
            <a:ext cx="10363200" cy="914400"/>
          </a:xfrm>
        </p:spPr>
        <p:txBody>
          <a:bodyPr/>
          <a:lstStyle/>
          <a:p>
            <a:r>
              <a:rPr lang="en-US" altLang="ko-KR" dirty="0"/>
              <a:t>REFS1:0 : </a:t>
            </a:r>
            <a:r>
              <a:rPr lang="ko-KR" altLang="en-US" dirty="0"/>
              <a:t>기준 설정 비트</a:t>
            </a:r>
            <a:br>
              <a:rPr lang="en-US" altLang="ko-KR" dirty="0"/>
            </a:b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1FFE07B-0683-40E3-8330-195B87682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828552"/>
              </p:ext>
            </p:extLst>
          </p:nvPr>
        </p:nvGraphicFramePr>
        <p:xfrm>
          <a:off x="914400" y="2746626"/>
          <a:ext cx="10363200" cy="1889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398">
                  <a:extLst>
                    <a:ext uri="{9D8B030D-6E8A-4147-A177-3AD203B41FA5}">
                      <a16:colId xmlns:a16="http://schemas.microsoft.com/office/drawing/2014/main" val="2005570753"/>
                    </a:ext>
                  </a:extLst>
                </a:gridCol>
                <a:gridCol w="2516698">
                  <a:extLst>
                    <a:ext uri="{9D8B030D-6E8A-4147-A177-3AD203B41FA5}">
                      <a16:colId xmlns:a16="http://schemas.microsoft.com/office/drawing/2014/main" val="1205254072"/>
                    </a:ext>
                  </a:extLst>
                </a:gridCol>
                <a:gridCol w="5559104">
                  <a:extLst>
                    <a:ext uri="{9D8B030D-6E8A-4147-A177-3AD203B41FA5}">
                      <a16:colId xmlns:a16="http://schemas.microsoft.com/office/drawing/2014/main" val="197315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REFS1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REFS0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기준 전압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42519"/>
                  </a:ext>
                </a:extLst>
              </a:tr>
              <a:tr h="40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AREF(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Vref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를 끔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0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AVCC(AREF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핀과 접지를 외부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커패시터로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연결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91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예약됨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09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내부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2.56V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전압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(AREF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핀과 접지를 외부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커패시터로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연결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906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24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AFD3A-F412-4857-9823-0328F936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ADLAR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ADC</a:t>
            </a:r>
            <a:r>
              <a:rPr lang="ko-KR" altLang="en-US" dirty="0"/>
              <a:t>결과의 왼쪽 정렬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F72B1AA-36B7-44EF-9CA2-02807D6ED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152" y="1580304"/>
            <a:ext cx="7265696" cy="4706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696685-EC06-4F84-9DDB-E8B5017DEA48}"/>
              </a:ext>
            </a:extLst>
          </p:cNvPr>
          <p:cNvSpPr txBox="1"/>
          <p:nvPr/>
        </p:nvSpPr>
        <p:spPr>
          <a:xfrm>
            <a:off x="9319976" y="6499940"/>
            <a:ext cx="40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https://sevendial.tistory.com/65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6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6B94FDF-3335-47B0-A941-9EAE66CA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822494"/>
            <a:ext cx="6076950" cy="2362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B00296-DA30-4ED8-A2A2-89AF8DBC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MUX4:0 : </a:t>
            </a:r>
            <a:r>
              <a:rPr lang="ko-KR" altLang="en-US" dirty="0"/>
              <a:t>아날로그 채널 및 이득 선택 비트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CF177D-1082-4C78-BE01-8F6DE5A5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759741"/>
            <a:ext cx="6076950" cy="4391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D609F1-2378-439A-9F23-17219BC7A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759741"/>
            <a:ext cx="6086475" cy="1905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9FD18FD-CF71-469A-AB44-4E755BF24618}"/>
              </a:ext>
            </a:extLst>
          </p:cNvPr>
          <p:cNvSpPr/>
          <p:nvPr/>
        </p:nvSpPr>
        <p:spPr>
          <a:xfrm>
            <a:off x="5781675" y="6345936"/>
            <a:ext cx="7001437" cy="277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hlinkClick r:id="rId5"/>
              </a:rPr>
              <a:t>출처 </a:t>
            </a:r>
            <a:r>
              <a:rPr lang="en-US" altLang="ko-KR" sz="1200" dirty="0">
                <a:hlinkClick r:id="rId5"/>
              </a:rPr>
              <a:t>:http://choavrweb.blogspot.com/p/atmega128-ad-converter.html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98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6008D-6058-43AB-857F-4D53568F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레지스터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7CA134-DD42-4932-8F67-887912F2B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320586"/>
            <a:ext cx="10363200" cy="4572000"/>
          </a:xfrm>
        </p:spPr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제어 및 상태 레지스터</a:t>
            </a:r>
            <a:endParaRPr lang="en-US" altLang="ko-KR" dirty="0"/>
          </a:p>
          <a:p>
            <a:pPr marL="6858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F4C86-E474-4E88-84CA-C91F8223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80" y="2126787"/>
            <a:ext cx="10630020" cy="1556070"/>
          </a:xfrm>
          <a:prstGeom prst="rect">
            <a:avLst/>
          </a:prstGeom>
        </p:spPr>
      </p:pic>
      <p:sp>
        <p:nvSpPr>
          <p:cNvPr id="5" name="설명선: 아래쪽 화살표 4">
            <a:extLst>
              <a:ext uri="{FF2B5EF4-FFF2-40B4-BE49-F238E27FC236}">
                <a16:creationId xmlns:a16="http://schemas.microsoft.com/office/drawing/2014/main" id="{9EAF9063-F4F5-4B62-992E-C5499C647E38}"/>
              </a:ext>
            </a:extLst>
          </p:cNvPr>
          <p:cNvSpPr/>
          <p:nvPr/>
        </p:nvSpPr>
        <p:spPr>
          <a:xfrm>
            <a:off x="2440550" y="2340864"/>
            <a:ext cx="948602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002A52-57EE-4AA0-8797-2FF1C83AC3BD}"/>
              </a:ext>
            </a:extLst>
          </p:cNvPr>
          <p:cNvSpPr/>
          <p:nvPr/>
        </p:nvSpPr>
        <p:spPr>
          <a:xfrm>
            <a:off x="1483454" y="4565187"/>
            <a:ext cx="2865887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ADC</a:t>
            </a:r>
            <a:r>
              <a:rPr lang="ko-KR" altLang="en-US" dirty="0"/>
              <a:t>가능</a:t>
            </a:r>
            <a:endParaRPr lang="en-US" altLang="ko-KR" dirty="0"/>
          </a:p>
          <a:p>
            <a:pPr algn="ctr"/>
            <a:r>
              <a:rPr lang="en-US" altLang="ko-KR" dirty="0"/>
              <a:t>1 : ADC</a:t>
            </a:r>
            <a:r>
              <a:rPr lang="ko-KR" altLang="en-US" dirty="0"/>
              <a:t>가능 </a:t>
            </a:r>
            <a:endParaRPr lang="en-US" altLang="ko-KR" dirty="0"/>
          </a:p>
          <a:p>
            <a:pPr algn="ctr"/>
            <a:r>
              <a:rPr lang="en-US" altLang="ko-KR" dirty="0"/>
              <a:t>0 : ADC</a:t>
            </a:r>
            <a:r>
              <a:rPr lang="ko-KR" altLang="en-US" dirty="0"/>
              <a:t>기능이 꺼짐</a:t>
            </a:r>
          </a:p>
        </p:txBody>
      </p:sp>
      <p:sp>
        <p:nvSpPr>
          <p:cNvPr id="7" name="설명선: 아래쪽 화살표 6">
            <a:extLst>
              <a:ext uri="{FF2B5EF4-FFF2-40B4-BE49-F238E27FC236}">
                <a16:creationId xmlns:a16="http://schemas.microsoft.com/office/drawing/2014/main" id="{5DC8B9B5-126A-43F8-ACF4-8996FD1CDA4D}"/>
              </a:ext>
            </a:extLst>
          </p:cNvPr>
          <p:cNvSpPr/>
          <p:nvPr/>
        </p:nvSpPr>
        <p:spPr>
          <a:xfrm>
            <a:off x="3400738" y="2340864"/>
            <a:ext cx="1037037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1BE506-D9BA-4128-AD09-5C2DC79C4C35}"/>
              </a:ext>
            </a:extLst>
          </p:cNvPr>
          <p:cNvSpPr/>
          <p:nvPr/>
        </p:nvSpPr>
        <p:spPr>
          <a:xfrm>
            <a:off x="2352724" y="4565187"/>
            <a:ext cx="3133064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ADC </a:t>
            </a:r>
            <a:r>
              <a:rPr lang="ko-KR" altLang="en-US" dirty="0"/>
              <a:t>변환 시작</a:t>
            </a:r>
            <a:endParaRPr lang="en-US" altLang="ko-KR" dirty="0"/>
          </a:p>
          <a:p>
            <a:pPr algn="ctr"/>
            <a:r>
              <a:rPr lang="ko-KR" altLang="en-US" dirty="0"/>
              <a:t>비트에 </a:t>
            </a:r>
            <a:r>
              <a:rPr lang="en-US" altLang="ko-KR" dirty="0"/>
              <a:t>1</a:t>
            </a:r>
            <a:r>
              <a:rPr lang="ko-KR" altLang="en-US" dirty="0"/>
              <a:t>을 쓰면 변환을 시작</a:t>
            </a:r>
            <a:endParaRPr lang="en-US" altLang="ko-KR" dirty="0"/>
          </a:p>
          <a:p>
            <a:pPr algn="ctr"/>
            <a:r>
              <a:rPr lang="ko-KR" altLang="en-US" dirty="0"/>
              <a:t>변환이 종료되면 </a:t>
            </a:r>
            <a:r>
              <a:rPr lang="en-US" altLang="ko-KR" dirty="0"/>
              <a:t>0</a:t>
            </a:r>
            <a:r>
              <a:rPr lang="ko-KR" altLang="en-US" dirty="0"/>
              <a:t>으로 세트</a:t>
            </a:r>
          </a:p>
        </p:txBody>
      </p:sp>
      <p:sp>
        <p:nvSpPr>
          <p:cNvPr id="9" name="설명선: 아래쪽 화살표 8">
            <a:extLst>
              <a:ext uri="{FF2B5EF4-FFF2-40B4-BE49-F238E27FC236}">
                <a16:creationId xmlns:a16="http://schemas.microsoft.com/office/drawing/2014/main" id="{F454CAA3-8CBF-4E9C-85E6-2CB646D106DF}"/>
              </a:ext>
            </a:extLst>
          </p:cNvPr>
          <p:cNvSpPr/>
          <p:nvPr/>
        </p:nvSpPr>
        <p:spPr>
          <a:xfrm>
            <a:off x="4448751" y="2340864"/>
            <a:ext cx="1037037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E7341F-181E-43B9-80B0-70653314D06E}"/>
              </a:ext>
            </a:extLst>
          </p:cNvPr>
          <p:cNvSpPr/>
          <p:nvPr/>
        </p:nvSpPr>
        <p:spPr>
          <a:xfrm>
            <a:off x="3400737" y="4565187"/>
            <a:ext cx="3133064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ADC </a:t>
            </a:r>
            <a:r>
              <a:rPr lang="ko-KR" altLang="en-US" dirty="0" err="1"/>
              <a:t>프리러닝</a:t>
            </a:r>
            <a:r>
              <a:rPr lang="ko-KR" altLang="en-US" dirty="0"/>
              <a:t> 선택</a:t>
            </a:r>
            <a:endParaRPr lang="en-US" altLang="ko-KR" dirty="0"/>
          </a:p>
          <a:p>
            <a:pPr algn="ctr"/>
            <a:r>
              <a:rPr lang="ko-KR" altLang="en-US" dirty="0"/>
              <a:t>이 비트에 </a:t>
            </a:r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ko-KR" altLang="en-US" dirty="0" err="1"/>
              <a:t>세트하면</a:t>
            </a:r>
            <a:r>
              <a:rPr lang="ko-KR" altLang="en-US" dirty="0"/>
              <a:t> </a:t>
            </a:r>
            <a:r>
              <a:rPr lang="ko-KR" altLang="en-US" dirty="0" err="1"/>
              <a:t>프리러닝</a:t>
            </a:r>
            <a:r>
              <a:rPr lang="ko-KR" altLang="en-US" dirty="0"/>
              <a:t> 모드가 선택됨</a:t>
            </a:r>
          </a:p>
        </p:txBody>
      </p:sp>
      <p:sp>
        <p:nvSpPr>
          <p:cNvPr id="11" name="설명선: 아래쪽 화살표 10">
            <a:extLst>
              <a:ext uri="{FF2B5EF4-FFF2-40B4-BE49-F238E27FC236}">
                <a16:creationId xmlns:a16="http://schemas.microsoft.com/office/drawing/2014/main" id="{09994FE0-09F2-4D9B-B614-CD3EB88FAD00}"/>
              </a:ext>
            </a:extLst>
          </p:cNvPr>
          <p:cNvSpPr/>
          <p:nvPr/>
        </p:nvSpPr>
        <p:spPr>
          <a:xfrm>
            <a:off x="5485180" y="2340864"/>
            <a:ext cx="954122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8266CF-4925-48F2-96F5-08556D157428}"/>
              </a:ext>
            </a:extLst>
          </p:cNvPr>
          <p:cNvSpPr/>
          <p:nvPr/>
        </p:nvSpPr>
        <p:spPr>
          <a:xfrm>
            <a:off x="4437165" y="4565187"/>
            <a:ext cx="2882564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ADC </a:t>
            </a:r>
            <a:r>
              <a:rPr lang="ko-KR" altLang="en-US" dirty="0"/>
              <a:t>인터럽트 플래그</a:t>
            </a:r>
          </a:p>
        </p:txBody>
      </p:sp>
      <p:sp>
        <p:nvSpPr>
          <p:cNvPr id="13" name="설명선: 아래쪽 화살표 12">
            <a:extLst>
              <a:ext uri="{FF2B5EF4-FFF2-40B4-BE49-F238E27FC236}">
                <a16:creationId xmlns:a16="http://schemas.microsoft.com/office/drawing/2014/main" id="{5CB5A28A-E628-4900-8B7D-E9CF80716C3A}"/>
              </a:ext>
            </a:extLst>
          </p:cNvPr>
          <p:cNvSpPr/>
          <p:nvPr/>
        </p:nvSpPr>
        <p:spPr>
          <a:xfrm>
            <a:off x="6464063" y="2340864"/>
            <a:ext cx="1011668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3DA8D6-A466-4FC3-B75D-CA2A50D6F5D4}"/>
              </a:ext>
            </a:extLst>
          </p:cNvPr>
          <p:cNvSpPr/>
          <p:nvPr/>
        </p:nvSpPr>
        <p:spPr>
          <a:xfrm>
            <a:off x="5416048" y="4565187"/>
            <a:ext cx="305642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ADC </a:t>
            </a:r>
            <a:r>
              <a:rPr lang="ko-KR" altLang="en-US" dirty="0"/>
              <a:t>인터럽트 허용</a:t>
            </a:r>
          </a:p>
        </p:txBody>
      </p:sp>
      <p:sp>
        <p:nvSpPr>
          <p:cNvPr id="15" name="설명선: 아래쪽 화살표 14">
            <a:extLst>
              <a:ext uri="{FF2B5EF4-FFF2-40B4-BE49-F238E27FC236}">
                <a16:creationId xmlns:a16="http://schemas.microsoft.com/office/drawing/2014/main" id="{B06D40C7-8854-4890-B54F-C1A76AE3201F}"/>
              </a:ext>
            </a:extLst>
          </p:cNvPr>
          <p:cNvSpPr/>
          <p:nvPr/>
        </p:nvSpPr>
        <p:spPr>
          <a:xfrm>
            <a:off x="7496353" y="2340864"/>
            <a:ext cx="3056419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A6721A-AA2C-4F70-849E-4815BDB09C18}"/>
              </a:ext>
            </a:extLst>
          </p:cNvPr>
          <p:cNvSpPr/>
          <p:nvPr/>
        </p:nvSpPr>
        <p:spPr>
          <a:xfrm>
            <a:off x="7418465" y="4565187"/>
            <a:ext cx="3212194" cy="4206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ADC </a:t>
            </a:r>
            <a:r>
              <a:rPr lang="ko-KR" altLang="en-US" dirty="0" err="1"/>
              <a:t>프리스케일러</a:t>
            </a:r>
            <a:r>
              <a:rPr lang="ko-KR" altLang="en-US" dirty="0"/>
              <a:t> 선택 비트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4DA8BC-0926-4B9B-B142-A2E61D6E5902}"/>
              </a:ext>
            </a:extLst>
          </p:cNvPr>
          <p:cNvSpPr txBox="1"/>
          <p:nvPr/>
        </p:nvSpPr>
        <p:spPr>
          <a:xfrm>
            <a:off x="9319976" y="6499940"/>
            <a:ext cx="40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https://sevendial.tistory.com/65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7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C0A60-7399-4B90-8865-B9B531D6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</a:t>
            </a:r>
            <a:r>
              <a:rPr lang="ko-KR" altLang="en-US" dirty="0"/>
              <a:t> </a:t>
            </a:r>
            <a:r>
              <a:rPr lang="ko-KR" altLang="en-US" dirty="0" err="1"/>
              <a:t>프리스케일러</a:t>
            </a:r>
            <a:r>
              <a:rPr lang="ko-KR" altLang="en-US" dirty="0"/>
              <a:t> 선택 비트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09BCB3-CAD7-4E81-9790-43DFF166F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768" y="1908175"/>
            <a:ext cx="9842464" cy="3616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69D282-FAD2-410C-9791-BB1C4DB62907}"/>
              </a:ext>
            </a:extLst>
          </p:cNvPr>
          <p:cNvSpPr txBox="1"/>
          <p:nvPr/>
        </p:nvSpPr>
        <p:spPr>
          <a:xfrm>
            <a:off x="9319976" y="6499940"/>
            <a:ext cx="40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https://sevendial.tistory.com/65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24F8A-60FF-4D7D-AED9-FBFF7D38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범용 동기 </a:t>
            </a:r>
            <a:r>
              <a:rPr lang="en-US" altLang="ko-KR" dirty="0"/>
              <a:t>/ </a:t>
            </a:r>
            <a:r>
              <a:rPr lang="ko-KR" altLang="en-US" dirty="0"/>
              <a:t>비동기 직렬 송수신기란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80BB0-1101-4D68-8761-82FFB7B58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병렬 데이터의 형태를 직렬 방식으로 전환하여 데이터를 전송하는 컴퓨터 하드웨어의 일종이다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송신부와 수신부를 각각 사용하므로 </a:t>
            </a:r>
            <a:r>
              <a:rPr lang="ko-KR" altLang="en-US" sz="2400" dirty="0" err="1"/>
              <a:t>전이중방식이라</a:t>
            </a:r>
            <a:r>
              <a:rPr lang="ko-KR" altLang="en-US" sz="2400" dirty="0"/>
              <a:t> 할 </a:t>
            </a:r>
            <a:r>
              <a:rPr lang="ko-KR" altLang="en-US" sz="2400" dirty="0" err="1"/>
              <a:t>수있다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F95071-A45B-4649-A3F0-3D4F13BD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01" y="3131195"/>
            <a:ext cx="4952198" cy="3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4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4BEAC-87E3-48F8-A857-31E6EAFB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레지스터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88140-1DFD-4785-B08B-E4E078ABF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95301"/>
            <a:ext cx="10363200" cy="4572000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USARTn</a:t>
            </a:r>
            <a:r>
              <a:rPr lang="en-US" altLang="ko-KR" sz="2400" dirty="0"/>
              <a:t> </a:t>
            </a:r>
            <a:r>
              <a:rPr lang="ko-KR" altLang="en-US" sz="2400" dirty="0"/>
              <a:t>입출력 데이터 레지스터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UDRn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USARTn</a:t>
            </a:r>
            <a:r>
              <a:rPr lang="en-US" altLang="ko-KR" sz="2400" dirty="0"/>
              <a:t> </a:t>
            </a:r>
            <a:r>
              <a:rPr lang="ko-KR" altLang="en-US" sz="2400" dirty="0"/>
              <a:t>제어 및 상태 레지스터 </a:t>
            </a:r>
            <a:r>
              <a:rPr lang="en-US" altLang="ko-KR" sz="2400" dirty="0"/>
              <a:t>A : </a:t>
            </a:r>
            <a:r>
              <a:rPr lang="en-US" altLang="ko-KR" sz="2400" dirty="0" err="1"/>
              <a:t>UCSRnA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USARTn</a:t>
            </a:r>
            <a:r>
              <a:rPr lang="en-US" altLang="ko-KR" sz="2400" dirty="0"/>
              <a:t> </a:t>
            </a:r>
            <a:r>
              <a:rPr lang="ko-KR" altLang="en-US" sz="2400" dirty="0"/>
              <a:t>제어 및 상태 레지스터 </a:t>
            </a:r>
            <a:r>
              <a:rPr lang="en-US" altLang="ko-KR" sz="2400" dirty="0"/>
              <a:t>B : </a:t>
            </a:r>
            <a:r>
              <a:rPr lang="en-US" altLang="ko-KR" sz="2400" dirty="0" err="1"/>
              <a:t>UCSRnB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USARTn</a:t>
            </a:r>
            <a:r>
              <a:rPr lang="en-US" altLang="ko-KR" sz="2400" dirty="0"/>
              <a:t> </a:t>
            </a:r>
            <a:r>
              <a:rPr lang="ko-KR" altLang="en-US" sz="2400" dirty="0"/>
              <a:t>제어 및 상태 레지스터 </a:t>
            </a:r>
            <a:r>
              <a:rPr lang="en-US" altLang="ko-KR" sz="2400" dirty="0"/>
              <a:t>C : </a:t>
            </a:r>
            <a:r>
              <a:rPr lang="en-US" altLang="ko-KR" sz="2400" dirty="0" err="1"/>
              <a:t>UCSRnC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USART </a:t>
            </a:r>
            <a:r>
              <a:rPr lang="ko-KR" altLang="en-US" sz="2400" dirty="0" err="1"/>
              <a:t>보레이트</a:t>
            </a:r>
            <a:r>
              <a:rPr lang="ko-KR" altLang="en-US" sz="2400" dirty="0"/>
              <a:t> 레지스터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UBRRnL</a:t>
            </a:r>
            <a:r>
              <a:rPr lang="ko-KR" altLang="en-US" sz="2400" dirty="0"/>
              <a:t>과 </a:t>
            </a:r>
            <a:r>
              <a:rPr lang="en-US" altLang="ko-KR" sz="2400" dirty="0" err="1"/>
              <a:t>UBRRnH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9437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869C4-3DCE-494D-943B-24D94572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USARTn</a:t>
            </a:r>
            <a:r>
              <a:rPr lang="en-US" altLang="ko-KR" dirty="0"/>
              <a:t> </a:t>
            </a:r>
            <a:r>
              <a:rPr lang="ko-KR" altLang="en-US" dirty="0"/>
              <a:t>입출력 데이터 레지스터 </a:t>
            </a:r>
            <a:r>
              <a:rPr lang="en-US" altLang="ko-KR" dirty="0"/>
              <a:t>: </a:t>
            </a:r>
            <a:r>
              <a:rPr lang="en-US" altLang="ko-KR" dirty="0" err="1"/>
              <a:t>UDRn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0A4D2-1701-436A-B0F5-8105BAF4C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82" y="4500282"/>
            <a:ext cx="10811435" cy="1362636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USARTn</a:t>
            </a:r>
            <a:r>
              <a:rPr lang="en-US" altLang="ko-KR" sz="1800" dirty="0"/>
              <a:t> </a:t>
            </a:r>
            <a:r>
              <a:rPr lang="ko-KR" altLang="en-US" sz="1800" dirty="0"/>
              <a:t>송신 데이터 버퍼 레지스터 </a:t>
            </a:r>
            <a:r>
              <a:rPr lang="en-US" altLang="ko-KR" sz="1800" dirty="0" err="1"/>
              <a:t>TXBn</a:t>
            </a:r>
            <a:r>
              <a:rPr lang="ko-KR" altLang="en-US" sz="1800" dirty="0"/>
              <a:t>과 </a:t>
            </a:r>
            <a:r>
              <a:rPr lang="en-US" altLang="ko-KR" sz="1800" dirty="0" err="1"/>
              <a:t>USARTn</a:t>
            </a:r>
            <a:r>
              <a:rPr lang="ko-KR" altLang="en-US" sz="1800" dirty="0"/>
              <a:t>수신 데이터 버퍼 레지스터 </a:t>
            </a:r>
            <a:r>
              <a:rPr lang="en-US" altLang="ko-KR" sz="1800" dirty="0" err="1"/>
              <a:t>RXBn</a:t>
            </a:r>
            <a:r>
              <a:rPr lang="ko-KR" altLang="en-US" sz="1800" dirty="0"/>
              <a:t>으로 이루어짐</a:t>
            </a:r>
            <a:endParaRPr lang="en-US" altLang="ko-KR" sz="1800" dirty="0"/>
          </a:p>
          <a:p>
            <a:r>
              <a:rPr lang="en-US" altLang="ko-KR" sz="1800" dirty="0" err="1"/>
              <a:t>UDRn</a:t>
            </a:r>
            <a:r>
              <a:rPr lang="ko-KR" altLang="en-US" sz="1800" dirty="0"/>
              <a:t>에 데이터를 쓰면 </a:t>
            </a:r>
            <a:r>
              <a:rPr lang="en-US" altLang="ko-KR" sz="1800" dirty="0" err="1"/>
              <a:t>TXBn</a:t>
            </a:r>
            <a:r>
              <a:rPr lang="ko-KR" altLang="en-US" sz="1800" dirty="0"/>
              <a:t>에 저장되고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UDRn</a:t>
            </a:r>
            <a:r>
              <a:rPr lang="ko-KR" altLang="en-US" sz="1800" dirty="0"/>
              <a:t>을 읽으면 </a:t>
            </a:r>
            <a:r>
              <a:rPr lang="en-US" altLang="ko-KR" sz="1800" dirty="0" err="1"/>
              <a:t>RXBn</a:t>
            </a:r>
            <a:r>
              <a:rPr lang="ko-KR" altLang="en-US" sz="1800" dirty="0"/>
              <a:t>에 저장된 데이터가 읽힌다</a:t>
            </a:r>
            <a:r>
              <a:rPr lang="en-US" altLang="ko-KR" sz="1800" dirty="0"/>
              <a:t>.</a:t>
            </a:r>
          </a:p>
          <a:p>
            <a:pPr marL="68580" indent="0">
              <a:buNone/>
            </a:pP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351A3E-0715-4586-8D83-935A32052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6" y="2050374"/>
            <a:ext cx="11493046" cy="1825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7DD24-E1E2-45B1-B356-6364E8DF812B}"/>
              </a:ext>
            </a:extLst>
          </p:cNvPr>
          <p:cNvSpPr txBox="1"/>
          <p:nvPr/>
        </p:nvSpPr>
        <p:spPr>
          <a:xfrm>
            <a:off x="7103444" y="6486828"/>
            <a:ext cx="5216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9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https://index2014.tistory.com/entry/2014%EB%85%84-04%EC%9B%94-28%EC%9D%BC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9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1A58E5-0453-47AD-8773-7ADE0DD2444E}"/>
              </a:ext>
            </a:extLst>
          </p:cNvPr>
          <p:cNvSpPr/>
          <p:nvPr/>
        </p:nvSpPr>
        <p:spPr>
          <a:xfrm>
            <a:off x="1114882" y="4886595"/>
            <a:ext cx="9912621" cy="1332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비트 </a:t>
            </a:r>
            <a:r>
              <a:rPr lang="en-US" altLang="ko-KR" dirty="0"/>
              <a:t>3 </a:t>
            </a:r>
            <a:r>
              <a:rPr lang="en-US" altLang="ko-KR" dirty="0" err="1"/>
              <a:t>DORn</a:t>
            </a:r>
            <a:r>
              <a:rPr lang="en-US" altLang="ko-KR" dirty="0"/>
              <a:t> : </a:t>
            </a:r>
            <a:r>
              <a:rPr lang="ko-KR" altLang="en-US" dirty="0"/>
              <a:t>데이터 오버런</a:t>
            </a:r>
            <a:endParaRPr lang="en-US" altLang="ko-KR" dirty="0"/>
          </a:p>
          <a:p>
            <a:r>
              <a:rPr lang="ko-KR" altLang="en-US" dirty="0"/>
              <a:t>데이터 오버런이 발생하면 이 비트가 </a:t>
            </a:r>
            <a:r>
              <a:rPr lang="ko-KR" altLang="en-US" dirty="0" err="1"/>
              <a:t>세트된다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UCSRnA</a:t>
            </a:r>
            <a:r>
              <a:rPr lang="ko-KR" altLang="en-US" dirty="0"/>
              <a:t>에 쓸 때는 이 비트는 항상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7CA611-66E7-49CF-AB91-152A1503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44" y="1949998"/>
            <a:ext cx="9229908" cy="18216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E8CB99-9012-4CE4-8226-39CD7137AADF}"/>
              </a:ext>
            </a:extLst>
          </p:cNvPr>
          <p:cNvSpPr/>
          <p:nvPr/>
        </p:nvSpPr>
        <p:spPr>
          <a:xfrm>
            <a:off x="1118426" y="4888798"/>
            <a:ext cx="9912621" cy="1332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비트</a:t>
            </a:r>
            <a:r>
              <a:rPr lang="en-US" altLang="ko-KR" dirty="0"/>
              <a:t>7</a:t>
            </a:r>
            <a:r>
              <a:rPr lang="ko-KR" altLang="en-US" dirty="0"/>
              <a:t> </a:t>
            </a:r>
            <a:r>
              <a:rPr lang="en-US" altLang="ko-KR" dirty="0" err="1"/>
              <a:t>RXCn</a:t>
            </a:r>
            <a:r>
              <a:rPr lang="en-US" altLang="ko-KR" dirty="0"/>
              <a:t> : USART </a:t>
            </a:r>
            <a:r>
              <a:rPr lang="ko-KR" altLang="en-US" dirty="0"/>
              <a:t>수신 완료</a:t>
            </a:r>
            <a:endParaRPr lang="en-US" altLang="ko-KR" dirty="0"/>
          </a:p>
          <a:p>
            <a:r>
              <a:rPr lang="ko-KR" altLang="en-US" dirty="0"/>
              <a:t>수신 데이터 버퍼</a:t>
            </a:r>
            <a:r>
              <a:rPr lang="en-US" altLang="ko-KR" dirty="0"/>
              <a:t>(</a:t>
            </a:r>
            <a:r>
              <a:rPr lang="en-US" altLang="ko-KR" dirty="0" err="1"/>
              <a:t>UDRn</a:t>
            </a:r>
            <a:r>
              <a:rPr lang="en-US" altLang="ko-KR" dirty="0"/>
              <a:t>)</a:t>
            </a:r>
            <a:r>
              <a:rPr lang="ko-KR" altLang="en-US" dirty="0"/>
              <a:t>에 읽지 않은 데이터가 있을 때 </a:t>
            </a:r>
            <a:r>
              <a:rPr lang="ko-KR" altLang="en-US" dirty="0" err="1"/>
              <a:t>세트되고</a:t>
            </a:r>
            <a:r>
              <a:rPr lang="ko-KR" altLang="en-US" dirty="0"/>
              <a:t> 버퍼가 비어 </a:t>
            </a:r>
            <a:r>
              <a:rPr lang="ko-KR" altLang="en-US" dirty="0" err="1"/>
              <a:t>있을때</a:t>
            </a:r>
            <a:r>
              <a:rPr lang="en-US" altLang="ko-KR" dirty="0"/>
              <a:t>(</a:t>
            </a:r>
            <a:r>
              <a:rPr lang="ko-KR" altLang="en-US" dirty="0"/>
              <a:t>읽지 않은 데이터가 없을 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지워짐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C2A93C-626B-49DC-B6D6-80E9394B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USARTn</a:t>
            </a:r>
            <a:r>
              <a:rPr lang="en-US" altLang="ko-KR" dirty="0"/>
              <a:t> </a:t>
            </a:r>
            <a:r>
              <a:rPr lang="ko-KR" altLang="en-US" dirty="0"/>
              <a:t>제어 및 상태 레지스터 </a:t>
            </a:r>
            <a:r>
              <a:rPr lang="en-US" altLang="ko-KR" dirty="0"/>
              <a:t>A : </a:t>
            </a:r>
            <a:r>
              <a:rPr lang="en-US" altLang="ko-KR" dirty="0" err="1"/>
              <a:t>UCSRnA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0" name="설명선: 아래쪽 화살표 9">
            <a:extLst>
              <a:ext uri="{FF2B5EF4-FFF2-40B4-BE49-F238E27FC236}">
                <a16:creationId xmlns:a16="http://schemas.microsoft.com/office/drawing/2014/main" id="{CDBED0DF-8698-4CA0-BC81-B69FE8A1DE90}"/>
              </a:ext>
            </a:extLst>
          </p:cNvPr>
          <p:cNvSpPr/>
          <p:nvPr/>
        </p:nvSpPr>
        <p:spPr>
          <a:xfrm>
            <a:off x="3881717" y="2493864"/>
            <a:ext cx="815789" cy="2178841"/>
          </a:xfrm>
          <a:prstGeom prst="downArrowCallo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542F2C-152F-42CA-B571-64F159B68E85}"/>
              </a:ext>
            </a:extLst>
          </p:cNvPr>
          <p:cNvSpPr/>
          <p:nvPr/>
        </p:nvSpPr>
        <p:spPr>
          <a:xfrm>
            <a:off x="1125514" y="4865163"/>
            <a:ext cx="9912621" cy="1332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비트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r>
              <a:rPr lang="en-US" altLang="ko-KR" dirty="0" err="1"/>
              <a:t>TXCn</a:t>
            </a:r>
            <a:r>
              <a:rPr lang="en-US" altLang="ko-KR" dirty="0"/>
              <a:t> : USART </a:t>
            </a:r>
            <a:r>
              <a:rPr lang="ko-KR" altLang="en-US" dirty="0"/>
              <a:t>송신 완료</a:t>
            </a:r>
            <a:endParaRPr lang="en-US" altLang="ko-KR" dirty="0"/>
          </a:p>
          <a:p>
            <a:r>
              <a:rPr lang="ko-KR" altLang="en-US" dirty="0"/>
              <a:t>송신 데이터 버퍼</a:t>
            </a:r>
            <a:r>
              <a:rPr lang="en-US" altLang="ko-KR" dirty="0"/>
              <a:t>(</a:t>
            </a:r>
            <a:r>
              <a:rPr lang="en-US" altLang="ko-KR" dirty="0" err="1"/>
              <a:t>UDRn</a:t>
            </a:r>
            <a:r>
              <a:rPr lang="en-US" altLang="ko-KR" dirty="0"/>
              <a:t>)</a:t>
            </a:r>
            <a:r>
              <a:rPr lang="ko-KR" altLang="en-US" dirty="0"/>
              <a:t>의 데이터가 송신되고 버퍼가 있을 때 세트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설명선: 아래쪽 화살표 17">
            <a:extLst>
              <a:ext uri="{FF2B5EF4-FFF2-40B4-BE49-F238E27FC236}">
                <a16:creationId xmlns:a16="http://schemas.microsoft.com/office/drawing/2014/main" id="{308DDF71-CF77-41BE-BA2F-15685BF1CEB0}"/>
              </a:ext>
            </a:extLst>
          </p:cNvPr>
          <p:cNvSpPr/>
          <p:nvPr/>
        </p:nvSpPr>
        <p:spPr>
          <a:xfrm>
            <a:off x="4697506" y="2493864"/>
            <a:ext cx="726141" cy="2178841"/>
          </a:xfrm>
          <a:prstGeom prst="downArrowCallo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설명선: 아래쪽 화살표 18">
            <a:extLst>
              <a:ext uri="{FF2B5EF4-FFF2-40B4-BE49-F238E27FC236}">
                <a16:creationId xmlns:a16="http://schemas.microsoft.com/office/drawing/2014/main" id="{4708FA0C-F440-40FE-961B-05D376054819}"/>
              </a:ext>
            </a:extLst>
          </p:cNvPr>
          <p:cNvSpPr/>
          <p:nvPr/>
        </p:nvSpPr>
        <p:spPr>
          <a:xfrm>
            <a:off x="6875929" y="2486720"/>
            <a:ext cx="770965" cy="2178841"/>
          </a:xfrm>
          <a:prstGeom prst="downArrowCallo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설명선: 아래쪽 화살표 19">
            <a:extLst>
              <a:ext uri="{FF2B5EF4-FFF2-40B4-BE49-F238E27FC236}">
                <a16:creationId xmlns:a16="http://schemas.microsoft.com/office/drawing/2014/main" id="{2FF8B756-5CA3-4626-BE05-1457F0C043C6}"/>
              </a:ext>
            </a:extLst>
          </p:cNvPr>
          <p:cNvSpPr/>
          <p:nvPr/>
        </p:nvSpPr>
        <p:spPr>
          <a:xfrm>
            <a:off x="6149788" y="2493862"/>
            <a:ext cx="726141" cy="2178841"/>
          </a:xfrm>
          <a:prstGeom prst="downArrowCallo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설명선: 아래쪽 화살표 20">
            <a:extLst>
              <a:ext uri="{FF2B5EF4-FFF2-40B4-BE49-F238E27FC236}">
                <a16:creationId xmlns:a16="http://schemas.microsoft.com/office/drawing/2014/main" id="{CC24CB44-EEDF-4159-8BFE-B6DAE6AD0B34}"/>
              </a:ext>
            </a:extLst>
          </p:cNvPr>
          <p:cNvSpPr/>
          <p:nvPr/>
        </p:nvSpPr>
        <p:spPr>
          <a:xfrm>
            <a:off x="5440639" y="2501004"/>
            <a:ext cx="726141" cy="2178841"/>
          </a:xfrm>
          <a:prstGeom prst="downArrowCallo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설명선: 아래쪽 화살표 21">
            <a:extLst>
              <a:ext uri="{FF2B5EF4-FFF2-40B4-BE49-F238E27FC236}">
                <a16:creationId xmlns:a16="http://schemas.microsoft.com/office/drawing/2014/main" id="{E123D8F7-0E61-48DA-94F4-EDFE01640A75}"/>
              </a:ext>
            </a:extLst>
          </p:cNvPr>
          <p:cNvSpPr/>
          <p:nvPr/>
        </p:nvSpPr>
        <p:spPr>
          <a:xfrm>
            <a:off x="7636992" y="2479578"/>
            <a:ext cx="770965" cy="2178841"/>
          </a:xfrm>
          <a:prstGeom prst="downArrowCallo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설명선: 아래쪽 화살표 22">
            <a:extLst>
              <a:ext uri="{FF2B5EF4-FFF2-40B4-BE49-F238E27FC236}">
                <a16:creationId xmlns:a16="http://schemas.microsoft.com/office/drawing/2014/main" id="{9552AD1A-1CAD-4D58-897B-C0610FA03422}"/>
              </a:ext>
            </a:extLst>
          </p:cNvPr>
          <p:cNvSpPr/>
          <p:nvPr/>
        </p:nvSpPr>
        <p:spPr>
          <a:xfrm>
            <a:off x="8398055" y="2479577"/>
            <a:ext cx="770965" cy="2178841"/>
          </a:xfrm>
          <a:prstGeom prst="downArrowCallo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설명선: 아래쪽 화살표 23">
            <a:extLst>
              <a:ext uri="{FF2B5EF4-FFF2-40B4-BE49-F238E27FC236}">
                <a16:creationId xmlns:a16="http://schemas.microsoft.com/office/drawing/2014/main" id="{9175D2E2-B5EA-45EE-B1DA-B0D1EB1B21EE}"/>
              </a:ext>
            </a:extLst>
          </p:cNvPr>
          <p:cNvSpPr/>
          <p:nvPr/>
        </p:nvSpPr>
        <p:spPr>
          <a:xfrm>
            <a:off x="9169020" y="2479576"/>
            <a:ext cx="770965" cy="2178841"/>
          </a:xfrm>
          <a:prstGeom prst="downArrowCallo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03A1D4-00CA-4C46-B09B-697422DAF77B}"/>
              </a:ext>
            </a:extLst>
          </p:cNvPr>
          <p:cNvSpPr/>
          <p:nvPr/>
        </p:nvSpPr>
        <p:spPr>
          <a:xfrm>
            <a:off x="1121970" y="4904704"/>
            <a:ext cx="9912621" cy="1332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비트 </a:t>
            </a:r>
            <a:r>
              <a:rPr lang="en-US" altLang="ko-KR" dirty="0"/>
              <a:t>5 </a:t>
            </a:r>
            <a:r>
              <a:rPr lang="en-US" altLang="ko-KR" dirty="0" err="1"/>
              <a:t>UDREn</a:t>
            </a:r>
            <a:r>
              <a:rPr lang="en-US" altLang="ko-KR" dirty="0"/>
              <a:t> : USART </a:t>
            </a:r>
            <a:r>
              <a:rPr lang="ko-KR" altLang="en-US" dirty="0"/>
              <a:t>데이터 레지스터 빔 </a:t>
            </a:r>
            <a:endParaRPr lang="en-US" altLang="ko-KR" dirty="0"/>
          </a:p>
          <a:p>
            <a:r>
              <a:rPr lang="ko-KR" altLang="en-US" dirty="0"/>
              <a:t>송신 버퍼</a:t>
            </a:r>
            <a:r>
              <a:rPr lang="en-US" altLang="ko-KR" dirty="0"/>
              <a:t>(</a:t>
            </a:r>
            <a:r>
              <a:rPr lang="en-US" altLang="ko-KR" dirty="0" err="1"/>
              <a:t>UDRn</a:t>
            </a:r>
            <a:r>
              <a:rPr lang="en-US" altLang="ko-KR" dirty="0"/>
              <a:t>)</a:t>
            </a:r>
            <a:r>
              <a:rPr lang="ko-KR" altLang="en-US" dirty="0"/>
              <a:t>에 데이터를 쓸 수 있음을 나타낸다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비트가 </a:t>
            </a:r>
            <a:r>
              <a:rPr lang="en-US" altLang="ko-KR" dirty="0"/>
              <a:t>1</a:t>
            </a:r>
            <a:r>
              <a:rPr lang="ko-KR" altLang="en-US" dirty="0"/>
              <a:t>이면 버퍼가 </a:t>
            </a:r>
            <a:r>
              <a:rPr lang="ko-KR" altLang="en-US" dirty="0" err="1"/>
              <a:t>비어있음을</a:t>
            </a:r>
            <a:r>
              <a:rPr lang="ko-KR" altLang="en-US" dirty="0"/>
              <a:t> 나타내고 결과적으로 데이터를 쓸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3FDC13-3CC5-4AEF-8B82-4D7275AC172C}"/>
              </a:ext>
            </a:extLst>
          </p:cNvPr>
          <p:cNvSpPr/>
          <p:nvPr/>
        </p:nvSpPr>
        <p:spPr>
          <a:xfrm>
            <a:off x="1111338" y="4872307"/>
            <a:ext cx="9912621" cy="1332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비트 </a:t>
            </a:r>
            <a:r>
              <a:rPr lang="en-US" altLang="ko-KR" dirty="0"/>
              <a:t>4 </a:t>
            </a:r>
            <a:r>
              <a:rPr lang="en-US" altLang="ko-KR" dirty="0" err="1"/>
              <a:t>FEn</a:t>
            </a:r>
            <a:r>
              <a:rPr lang="en-US" altLang="ko-KR" dirty="0"/>
              <a:t> : </a:t>
            </a:r>
            <a:r>
              <a:rPr lang="ko-KR" altLang="en-US" dirty="0"/>
              <a:t>프레임 오류</a:t>
            </a:r>
            <a:endParaRPr lang="en-US" altLang="ko-KR" dirty="0"/>
          </a:p>
          <a:p>
            <a:r>
              <a:rPr lang="ko-KR" altLang="en-US" dirty="0" err="1"/>
              <a:t>수신버퍼에</a:t>
            </a:r>
            <a:r>
              <a:rPr lang="ko-KR" altLang="en-US" dirty="0"/>
              <a:t> 저장된 다음 문자에 프레임 오류가 발생했을 때</a:t>
            </a:r>
            <a:r>
              <a:rPr lang="en-US" altLang="ko-KR" dirty="0"/>
              <a:t>, </a:t>
            </a:r>
            <a:r>
              <a:rPr lang="ko-KR" altLang="en-US" dirty="0"/>
              <a:t>즉 다음 문자의 처음 정지 비트가 </a:t>
            </a:r>
            <a:r>
              <a:rPr lang="en-US" altLang="ko-KR" dirty="0"/>
              <a:t>0</a:t>
            </a:r>
            <a:r>
              <a:rPr lang="ko-KR" altLang="en-US" dirty="0" err="1"/>
              <a:t>일때</a:t>
            </a:r>
            <a:r>
              <a:rPr lang="ko-KR" altLang="en-US" dirty="0"/>
              <a:t> 이 비트가 </a:t>
            </a:r>
            <a:r>
              <a:rPr lang="ko-KR" altLang="en-US" dirty="0" err="1"/>
              <a:t>세트된다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UCSRnA</a:t>
            </a:r>
            <a:r>
              <a:rPr lang="ko-KR" altLang="en-US" dirty="0"/>
              <a:t>에 쓸 때는 이 비트는 항상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F69E28-E256-452C-BA8C-AE0BC35B5EE5}"/>
              </a:ext>
            </a:extLst>
          </p:cNvPr>
          <p:cNvSpPr/>
          <p:nvPr/>
        </p:nvSpPr>
        <p:spPr>
          <a:xfrm>
            <a:off x="1125513" y="4900883"/>
            <a:ext cx="9912621" cy="1332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비트 </a:t>
            </a:r>
            <a:r>
              <a:rPr lang="en-US" altLang="ko-KR" dirty="0"/>
              <a:t>2 </a:t>
            </a:r>
            <a:r>
              <a:rPr lang="en-US" altLang="ko-KR" dirty="0" err="1"/>
              <a:t>UPEn</a:t>
            </a:r>
            <a:r>
              <a:rPr lang="en-US" altLang="ko-KR" dirty="0"/>
              <a:t> : </a:t>
            </a:r>
            <a:r>
              <a:rPr lang="ko-KR" altLang="en-US" dirty="0"/>
              <a:t>패리티 오류</a:t>
            </a:r>
            <a:endParaRPr lang="en-US" altLang="ko-KR" dirty="0"/>
          </a:p>
          <a:p>
            <a:r>
              <a:rPr lang="ko-KR" altLang="en-US" dirty="0"/>
              <a:t>수신 버퍼의 다음 문자에 패리티 오류가 있고 패리티 검사를 가능하게 하였을 때 이 비트는 </a:t>
            </a:r>
            <a:r>
              <a:rPr lang="ko-KR" altLang="en-US" dirty="0" err="1"/>
              <a:t>세티된다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UCSRnA</a:t>
            </a:r>
            <a:r>
              <a:rPr lang="ko-KR" altLang="en-US" dirty="0"/>
              <a:t>에 쓸 때는 이 비트는 항상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EAA9-DC71-42FC-8588-012253DCDCF0}"/>
              </a:ext>
            </a:extLst>
          </p:cNvPr>
          <p:cNvSpPr/>
          <p:nvPr/>
        </p:nvSpPr>
        <p:spPr>
          <a:xfrm>
            <a:off x="1118425" y="4908027"/>
            <a:ext cx="9912621" cy="1332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비트 </a:t>
            </a:r>
            <a:r>
              <a:rPr lang="en-US" altLang="ko-KR" dirty="0"/>
              <a:t>1 U2Xn : </a:t>
            </a:r>
            <a:r>
              <a:rPr lang="ko-KR" altLang="en-US" dirty="0"/>
              <a:t>전송 속도 배가</a:t>
            </a:r>
            <a:endParaRPr lang="en-US" altLang="ko-KR" dirty="0"/>
          </a:p>
          <a:p>
            <a:r>
              <a:rPr lang="ko-KR" altLang="en-US" dirty="0"/>
              <a:t>이 비트에 </a:t>
            </a:r>
            <a:r>
              <a:rPr lang="en-US" altLang="ko-KR" dirty="0"/>
              <a:t>1</a:t>
            </a:r>
            <a:r>
              <a:rPr lang="ko-KR" altLang="en-US" dirty="0"/>
              <a:t>을 쓰면 </a:t>
            </a:r>
            <a:r>
              <a:rPr lang="ko-KR" altLang="en-US" dirty="0" err="1"/>
              <a:t>보레이트</a:t>
            </a:r>
            <a:r>
              <a:rPr lang="ko-KR" altLang="en-US" dirty="0"/>
              <a:t> 분주기의 분주비를 </a:t>
            </a:r>
            <a:r>
              <a:rPr lang="en-US" altLang="ko-KR" dirty="0"/>
              <a:t>16</a:t>
            </a:r>
            <a:r>
              <a:rPr lang="ko-KR" altLang="en-US" dirty="0"/>
              <a:t>에서 </a:t>
            </a:r>
            <a:r>
              <a:rPr lang="en-US" altLang="ko-KR" dirty="0"/>
              <a:t>8</a:t>
            </a:r>
            <a:r>
              <a:rPr lang="ko-KR" altLang="en-US" dirty="0"/>
              <a:t>로 줄여서 비동기 통신의 통신 속도를 </a:t>
            </a:r>
            <a:r>
              <a:rPr lang="en-US" altLang="ko-KR" dirty="0"/>
              <a:t>2</a:t>
            </a:r>
            <a:r>
              <a:rPr lang="ko-KR" altLang="en-US" dirty="0"/>
              <a:t>배 늘린다</a:t>
            </a:r>
            <a:r>
              <a:rPr lang="en-US" altLang="ko-KR" dirty="0"/>
              <a:t>.(</a:t>
            </a:r>
            <a:r>
              <a:rPr lang="ko-KR" altLang="en-US" dirty="0"/>
              <a:t>비동기 통신에서만 사용</a:t>
            </a:r>
            <a:r>
              <a:rPr lang="en-US" altLang="ko-KR" dirty="0"/>
              <a:t>, </a:t>
            </a:r>
            <a:r>
              <a:rPr lang="ko-KR" altLang="en-US" dirty="0"/>
              <a:t>동기 동작에서는 이 비트에 </a:t>
            </a:r>
            <a:r>
              <a:rPr lang="en-US" altLang="ko-KR" dirty="0"/>
              <a:t>0</a:t>
            </a:r>
            <a:r>
              <a:rPr lang="ko-KR" altLang="en-US" dirty="0"/>
              <a:t>을 써야한다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B861C4-A334-41F0-9921-B9CC48A7E4AC}"/>
              </a:ext>
            </a:extLst>
          </p:cNvPr>
          <p:cNvSpPr/>
          <p:nvPr/>
        </p:nvSpPr>
        <p:spPr>
          <a:xfrm>
            <a:off x="1139689" y="4870581"/>
            <a:ext cx="9912621" cy="1332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비트</a:t>
            </a:r>
            <a:r>
              <a:rPr lang="en-US" altLang="ko-KR" dirty="0"/>
              <a:t> 0 </a:t>
            </a:r>
            <a:r>
              <a:rPr lang="en-US" altLang="ko-KR" dirty="0" err="1"/>
              <a:t>MPCMn</a:t>
            </a:r>
            <a:r>
              <a:rPr lang="en-US" altLang="ko-KR" dirty="0"/>
              <a:t> : </a:t>
            </a:r>
            <a:r>
              <a:rPr lang="ko-KR" altLang="en-US" dirty="0"/>
              <a:t>다중 프로세서 통신 모드</a:t>
            </a:r>
            <a:endParaRPr lang="en-US" altLang="ko-KR" dirty="0"/>
          </a:p>
          <a:p>
            <a:r>
              <a:rPr lang="ko-KR" altLang="en-US" dirty="0"/>
              <a:t>이 비트는 다중 프로세서 통신모드를 가능하게 한다</a:t>
            </a:r>
            <a:r>
              <a:rPr lang="en-US" altLang="ko-KR" dirty="0"/>
              <a:t>. </a:t>
            </a:r>
            <a:r>
              <a:rPr lang="ko-KR" altLang="en-US" dirty="0"/>
              <a:t>이 비트에 </a:t>
            </a:r>
            <a:r>
              <a:rPr lang="en-US" altLang="ko-KR" dirty="0"/>
              <a:t>1</a:t>
            </a:r>
            <a:r>
              <a:rPr lang="ko-KR" altLang="en-US" dirty="0"/>
              <a:t>을 쓰면 </a:t>
            </a:r>
            <a:r>
              <a:rPr lang="en-US" altLang="ko-KR" dirty="0"/>
              <a:t>USART </a:t>
            </a:r>
            <a:r>
              <a:rPr lang="ko-KR" altLang="en-US" dirty="0"/>
              <a:t>수신부가 수신한 프레임 중 주소 정보를 담고 있지 않은 것은 모두 무시된다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송신부에는 영향을 끼치지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4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2" animBg="1"/>
      <p:bldP spid="28" grpId="3" animBg="1"/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CE01E-155B-40C5-9419-FD0287A9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USARTn</a:t>
            </a:r>
            <a:r>
              <a:rPr lang="en-US" altLang="ko-KR" dirty="0"/>
              <a:t> </a:t>
            </a:r>
            <a:r>
              <a:rPr lang="ko-KR" altLang="en-US" dirty="0"/>
              <a:t>제어 및 상태 레지스터 </a:t>
            </a:r>
            <a:r>
              <a:rPr lang="en-US" altLang="ko-KR" dirty="0"/>
              <a:t>B : </a:t>
            </a:r>
            <a:r>
              <a:rPr lang="en-US" altLang="ko-KR" dirty="0" err="1"/>
              <a:t>UCSRnB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0978A4-E7ED-4136-8DBE-293209205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493" y="1908219"/>
            <a:ext cx="10269014" cy="1985030"/>
          </a:xfrm>
          <a:prstGeom prst="rect">
            <a:avLst/>
          </a:prstGeom>
        </p:spPr>
      </p:pic>
      <p:sp>
        <p:nvSpPr>
          <p:cNvPr id="6" name="설명선: 아래쪽 화살표 5">
            <a:extLst>
              <a:ext uri="{FF2B5EF4-FFF2-40B4-BE49-F238E27FC236}">
                <a16:creationId xmlns:a16="http://schemas.microsoft.com/office/drawing/2014/main" id="{2227AF73-B63F-46CE-B4A2-903FA5F96233}"/>
              </a:ext>
            </a:extLst>
          </p:cNvPr>
          <p:cNvSpPr/>
          <p:nvPr/>
        </p:nvSpPr>
        <p:spPr>
          <a:xfrm>
            <a:off x="3720354" y="2344270"/>
            <a:ext cx="851648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설명선: 아래쪽 화살표 6">
            <a:extLst>
              <a:ext uri="{FF2B5EF4-FFF2-40B4-BE49-F238E27FC236}">
                <a16:creationId xmlns:a16="http://schemas.microsoft.com/office/drawing/2014/main" id="{12589E53-376E-40B0-A5F6-1B021440B78B}"/>
              </a:ext>
            </a:extLst>
          </p:cNvPr>
          <p:cNvSpPr/>
          <p:nvPr/>
        </p:nvSpPr>
        <p:spPr>
          <a:xfrm>
            <a:off x="4572002" y="2344269"/>
            <a:ext cx="788892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: 아래쪽 화살표 7">
            <a:extLst>
              <a:ext uri="{FF2B5EF4-FFF2-40B4-BE49-F238E27FC236}">
                <a16:creationId xmlns:a16="http://schemas.microsoft.com/office/drawing/2014/main" id="{D0E81985-90AB-4311-9D55-E3564F38B5AF}"/>
              </a:ext>
            </a:extLst>
          </p:cNvPr>
          <p:cNvSpPr/>
          <p:nvPr/>
        </p:nvSpPr>
        <p:spPr>
          <a:xfrm>
            <a:off x="5378823" y="2344269"/>
            <a:ext cx="788892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설명선: 아래쪽 화살표 8">
            <a:extLst>
              <a:ext uri="{FF2B5EF4-FFF2-40B4-BE49-F238E27FC236}">
                <a16:creationId xmlns:a16="http://schemas.microsoft.com/office/drawing/2014/main" id="{476652B6-4572-45CB-9604-54E24DA6E27F}"/>
              </a:ext>
            </a:extLst>
          </p:cNvPr>
          <p:cNvSpPr/>
          <p:nvPr/>
        </p:nvSpPr>
        <p:spPr>
          <a:xfrm>
            <a:off x="6185644" y="2344268"/>
            <a:ext cx="788892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설명선: 아래쪽 화살표 9">
            <a:extLst>
              <a:ext uri="{FF2B5EF4-FFF2-40B4-BE49-F238E27FC236}">
                <a16:creationId xmlns:a16="http://schemas.microsoft.com/office/drawing/2014/main" id="{0F9F47BA-12CC-44BE-B2C9-621D7995101F}"/>
              </a:ext>
            </a:extLst>
          </p:cNvPr>
          <p:cNvSpPr/>
          <p:nvPr/>
        </p:nvSpPr>
        <p:spPr>
          <a:xfrm>
            <a:off x="7010394" y="2344267"/>
            <a:ext cx="788892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설명선: 아래쪽 화살표 10">
            <a:extLst>
              <a:ext uri="{FF2B5EF4-FFF2-40B4-BE49-F238E27FC236}">
                <a16:creationId xmlns:a16="http://schemas.microsoft.com/office/drawing/2014/main" id="{8E20BF82-6742-4FD6-8DFE-ED0F3749026F}"/>
              </a:ext>
            </a:extLst>
          </p:cNvPr>
          <p:cNvSpPr/>
          <p:nvPr/>
        </p:nvSpPr>
        <p:spPr>
          <a:xfrm>
            <a:off x="7817215" y="2344267"/>
            <a:ext cx="887514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설명선: 아래쪽 화살표 11">
            <a:extLst>
              <a:ext uri="{FF2B5EF4-FFF2-40B4-BE49-F238E27FC236}">
                <a16:creationId xmlns:a16="http://schemas.microsoft.com/office/drawing/2014/main" id="{CD426D0F-483F-409E-B31F-5CE15C71692E}"/>
              </a:ext>
            </a:extLst>
          </p:cNvPr>
          <p:cNvSpPr/>
          <p:nvPr/>
        </p:nvSpPr>
        <p:spPr>
          <a:xfrm>
            <a:off x="8722658" y="2344267"/>
            <a:ext cx="788892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아래쪽 화살표 12">
            <a:extLst>
              <a:ext uri="{FF2B5EF4-FFF2-40B4-BE49-F238E27FC236}">
                <a16:creationId xmlns:a16="http://schemas.microsoft.com/office/drawing/2014/main" id="{E4CCFEB7-A51F-4E2B-B161-835EB60EA532}"/>
              </a:ext>
            </a:extLst>
          </p:cNvPr>
          <p:cNvSpPr/>
          <p:nvPr/>
        </p:nvSpPr>
        <p:spPr>
          <a:xfrm>
            <a:off x="9529479" y="2344267"/>
            <a:ext cx="788892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722F13-B87C-4B2B-AFDB-A13D0D6D41F6}"/>
              </a:ext>
            </a:extLst>
          </p:cNvPr>
          <p:cNvSpPr/>
          <p:nvPr/>
        </p:nvSpPr>
        <p:spPr>
          <a:xfrm>
            <a:off x="3361766" y="4551499"/>
            <a:ext cx="1568823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RX</a:t>
            </a:r>
            <a:r>
              <a:rPr lang="ko-KR" altLang="en-US" dirty="0"/>
              <a:t>완료 인터럽트 허용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76E752-0CA6-411B-A598-5A5CA63800F0}"/>
              </a:ext>
            </a:extLst>
          </p:cNvPr>
          <p:cNvSpPr/>
          <p:nvPr/>
        </p:nvSpPr>
        <p:spPr>
          <a:xfrm>
            <a:off x="4204446" y="4551499"/>
            <a:ext cx="1568823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TX</a:t>
            </a:r>
            <a:r>
              <a:rPr lang="ko-KR" altLang="en-US" dirty="0"/>
              <a:t> 완료</a:t>
            </a:r>
            <a:endParaRPr lang="en-US" altLang="ko-KR" dirty="0"/>
          </a:p>
          <a:p>
            <a:pPr algn="ctr"/>
            <a:r>
              <a:rPr lang="ko-KR" altLang="en-US" dirty="0"/>
              <a:t>인터럽트</a:t>
            </a:r>
            <a:endParaRPr lang="en-US" altLang="ko-KR" dirty="0"/>
          </a:p>
          <a:p>
            <a:pPr algn="ctr"/>
            <a:r>
              <a:rPr lang="ko-KR" altLang="en-US" dirty="0"/>
              <a:t>허용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96ABE2-45CB-4780-90CD-2B5DBF1F7F5F}"/>
              </a:ext>
            </a:extLst>
          </p:cNvPr>
          <p:cNvSpPr/>
          <p:nvPr/>
        </p:nvSpPr>
        <p:spPr>
          <a:xfrm>
            <a:off x="4988857" y="4551499"/>
            <a:ext cx="1568823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USART</a:t>
            </a:r>
          </a:p>
          <a:p>
            <a:pPr algn="ctr"/>
            <a:r>
              <a:rPr lang="ko-KR" altLang="en-US" sz="1600" dirty="0"/>
              <a:t>데이터 </a:t>
            </a:r>
            <a:endParaRPr lang="en-US" altLang="ko-KR" sz="1600" dirty="0"/>
          </a:p>
          <a:p>
            <a:pPr algn="ctr"/>
            <a:r>
              <a:rPr lang="ko-KR" altLang="en-US" sz="1600" dirty="0"/>
              <a:t>레지스터 빔</a:t>
            </a:r>
            <a:endParaRPr lang="en-US" altLang="ko-KR" sz="1600" dirty="0"/>
          </a:p>
          <a:p>
            <a:pPr algn="ctr"/>
            <a:r>
              <a:rPr lang="ko-KR" altLang="en-US" sz="1600" dirty="0"/>
              <a:t>인터럽트 허용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4E32E0-FA2D-40F3-8D06-701823F7D310}"/>
              </a:ext>
            </a:extLst>
          </p:cNvPr>
          <p:cNvSpPr/>
          <p:nvPr/>
        </p:nvSpPr>
        <p:spPr>
          <a:xfrm>
            <a:off x="5795678" y="4551499"/>
            <a:ext cx="1568823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err="1"/>
              <a:t>수신부</a:t>
            </a:r>
            <a:r>
              <a:rPr lang="ko-KR" altLang="en-US" sz="1600" dirty="0"/>
              <a:t> 가능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4E2742-7CCF-4B3D-BB03-F7AB1A5FB348}"/>
              </a:ext>
            </a:extLst>
          </p:cNvPr>
          <p:cNvSpPr/>
          <p:nvPr/>
        </p:nvSpPr>
        <p:spPr>
          <a:xfrm>
            <a:off x="6620428" y="4551499"/>
            <a:ext cx="1568823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송신부</a:t>
            </a:r>
            <a:r>
              <a:rPr lang="ko-KR" altLang="en-US" sz="1600" dirty="0"/>
              <a:t> 가능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777096-C6D0-414C-AA92-19887D39CC81}"/>
              </a:ext>
            </a:extLst>
          </p:cNvPr>
          <p:cNvSpPr/>
          <p:nvPr/>
        </p:nvSpPr>
        <p:spPr>
          <a:xfrm>
            <a:off x="7476560" y="4551499"/>
            <a:ext cx="1568823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문자 크기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5AAC64-6059-4BF6-88C9-7407F9FD2DD5}"/>
              </a:ext>
            </a:extLst>
          </p:cNvPr>
          <p:cNvSpPr/>
          <p:nvPr/>
        </p:nvSpPr>
        <p:spPr>
          <a:xfrm>
            <a:off x="8319242" y="4551499"/>
            <a:ext cx="1568823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수신 문자</a:t>
            </a:r>
            <a:endParaRPr lang="en-US" altLang="ko-KR" sz="1600" dirty="0"/>
          </a:p>
          <a:p>
            <a:pPr algn="ctr"/>
            <a:r>
              <a:rPr lang="ko-KR" altLang="en-US" sz="1600" dirty="0"/>
              <a:t>비트 </a:t>
            </a:r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EA0925-CDF3-4503-987B-50BD9C589AFA}"/>
              </a:ext>
            </a:extLst>
          </p:cNvPr>
          <p:cNvSpPr/>
          <p:nvPr/>
        </p:nvSpPr>
        <p:spPr>
          <a:xfrm>
            <a:off x="9139513" y="4551499"/>
            <a:ext cx="1568823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송신 문자</a:t>
            </a:r>
            <a:endParaRPr lang="en-US" altLang="ko-KR" sz="1600" dirty="0"/>
          </a:p>
          <a:p>
            <a:pPr algn="ctr"/>
            <a:r>
              <a:rPr lang="ko-KR" altLang="en-US" sz="1600" dirty="0"/>
              <a:t>비트 </a:t>
            </a:r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93B0CB-A8FE-457E-BD03-65BB962923A8}"/>
              </a:ext>
            </a:extLst>
          </p:cNvPr>
          <p:cNvSpPr txBox="1"/>
          <p:nvPr/>
        </p:nvSpPr>
        <p:spPr>
          <a:xfrm>
            <a:off x="7103444" y="6486828"/>
            <a:ext cx="5216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9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https://index2014.tistory.com/entry/2014%EB%85%84-04%EC%9B%94-28%EC%9D%BC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219200" y="1783560"/>
            <a:ext cx="10363200" cy="4105512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 디지털 변환기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/>
              <a:t>샘플 </a:t>
            </a:r>
            <a:r>
              <a:rPr lang="en-US" altLang="ko-KR" dirty="0"/>
              <a:t>&amp; </a:t>
            </a:r>
            <a:r>
              <a:rPr lang="ko-KR" altLang="en-US" dirty="0"/>
              <a:t>홀드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싱글엔드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차동입력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/>
              <a:t>관련 레지스터</a:t>
            </a:r>
            <a:endParaRPr lang="en-US" altLang="ko-KR" dirty="0"/>
          </a:p>
          <a:p>
            <a:r>
              <a:rPr lang="ko-KR" altLang="en-US" dirty="0"/>
              <a:t>범용 동기</a:t>
            </a:r>
            <a:r>
              <a:rPr lang="en-US" altLang="ko-KR" dirty="0"/>
              <a:t>/</a:t>
            </a:r>
            <a:r>
              <a:rPr lang="ko-KR" altLang="en-US" dirty="0"/>
              <a:t>비동기 직렬 송수신기</a:t>
            </a:r>
            <a:endParaRPr lang="en-US" altLang="ko-KR" dirty="0"/>
          </a:p>
          <a:p>
            <a:pPr lvl="1"/>
            <a:r>
              <a:rPr lang="ko-KR" altLang="en-US" dirty="0"/>
              <a:t>범용 동기 </a:t>
            </a:r>
            <a:r>
              <a:rPr lang="en-US" altLang="ko-KR" dirty="0"/>
              <a:t>/ </a:t>
            </a:r>
            <a:r>
              <a:rPr lang="ko-KR" altLang="en-US" dirty="0"/>
              <a:t>비동기 직렬 송수신기란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관련 레지스터</a:t>
            </a:r>
            <a:endParaRPr lang="en-US" altLang="ko-KR" dirty="0"/>
          </a:p>
          <a:p>
            <a:pPr lvl="1"/>
            <a:r>
              <a:rPr lang="en-US" altLang="ko-KR" dirty="0"/>
              <a:t>USART</a:t>
            </a:r>
            <a:r>
              <a:rPr lang="ko-KR" altLang="en-US" dirty="0"/>
              <a:t>의 데이터 전송률 설정</a:t>
            </a:r>
          </a:p>
          <a:p>
            <a:endParaRPr lang="en-US" altLang="ko-KR" dirty="0"/>
          </a:p>
          <a:p>
            <a:pPr marL="454914" lvl="1" indent="0">
              <a:buSzPct val="100000"/>
              <a:buNone/>
            </a:pPr>
            <a:endParaRPr lang="en-US" altLang="ko-KR" dirty="0"/>
          </a:p>
          <a:p>
            <a:pPr marL="454914" lvl="1" indent="0">
              <a:buNone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0E6D9E-8172-4188-A477-465578C317FF}"/>
              </a:ext>
            </a:extLst>
          </p:cNvPr>
          <p:cNvSpPr/>
          <p:nvPr/>
        </p:nvSpPr>
        <p:spPr>
          <a:xfrm>
            <a:off x="1152089" y="4404220"/>
            <a:ext cx="9404058" cy="1728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3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B39A-B82E-4725-808D-36C2778F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USARTn</a:t>
            </a:r>
            <a:r>
              <a:rPr lang="en-US" altLang="ko-KR" dirty="0"/>
              <a:t> </a:t>
            </a:r>
            <a:r>
              <a:rPr lang="ko-KR" altLang="en-US" dirty="0"/>
              <a:t>제어 및 상태 레지스터 </a:t>
            </a:r>
            <a:r>
              <a:rPr lang="en-US" altLang="ko-KR" dirty="0"/>
              <a:t>C : </a:t>
            </a:r>
            <a:r>
              <a:rPr lang="en-US" altLang="ko-KR" dirty="0" err="1"/>
              <a:t>UCSRnC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B9E9B1-F84A-4908-AC18-7663A37A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861" y="1588619"/>
            <a:ext cx="8752277" cy="1574053"/>
          </a:xfrm>
          <a:prstGeom prst="rect">
            <a:avLst/>
          </a:prstGeom>
        </p:spPr>
      </p:pic>
      <p:sp>
        <p:nvSpPr>
          <p:cNvPr id="5" name="설명선: 아래쪽 화살표 4">
            <a:extLst>
              <a:ext uri="{FF2B5EF4-FFF2-40B4-BE49-F238E27FC236}">
                <a16:creationId xmlns:a16="http://schemas.microsoft.com/office/drawing/2014/main" id="{7E51824F-A927-4488-A336-E57EFC8F0308}"/>
              </a:ext>
            </a:extLst>
          </p:cNvPr>
          <p:cNvSpPr/>
          <p:nvPr/>
        </p:nvSpPr>
        <p:spPr>
          <a:xfrm>
            <a:off x="4016189" y="1862087"/>
            <a:ext cx="672352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A8FBA8-DE12-477F-8A2F-71DE60E7C224}"/>
              </a:ext>
            </a:extLst>
          </p:cNvPr>
          <p:cNvSpPr/>
          <p:nvPr/>
        </p:nvSpPr>
        <p:spPr>
          <a:xfrm>
            <a:off x="3642267" y="4031546"/>
            <a:ext cx="1420195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예약 비트</a:t>
            </a:r>
          </a:p>
        </p:txBody>
      </p:sp>
      <p:sp>
        <p:nvSpPr>
          <p:cNvPr id="7" name="설명선: 아래쪽 화살표 6">
            <a:extLst>
              <a:ext uri="{FF2B5EF4-FFF2-40B4-BE49-F238E27FC236}">
                <a16:creationId xmlns:a16="http://schemas.microsoft.com/office/drawing/2014/main" id="{856B00FD-0A78-45AB-84A2-745661061518}"/>
              </a:ext>
            </a:extLst>
          </p:cNvPr>
          <p:cNvSpPr/>
          <p:nvPr/>
        </p:nvSpPr>
        <p:spPr>
          <a:xfrm>
            <a:off x="4715434" y="1850551"/>
            <a:ext cx="747843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A1A8F1-B1F2-4076-AF74-C3643C305C12}"/>
              </a:ext>
            </a:extLst>
          </p:cNvPr>
          <p:cNvSpPr/>
          <p:nvPr/>
        </p:nvSpPr>
        <p:spPr>
          <a:xfrm>
            <a:off x="4025272" y="4031546"/>
            <a:ext cx="2128166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USART </a:t>
            </a:r>
            <a:r>
              <a:rPr lang="ko-KR" altLang="en-US" dirty="0"/>
              <a:t>모드 선택</a:t>
            </a:r>
            <a:endParaRPr lang="en-US" altLang="ko-KR" dirty="0"/>
          </a:p>
          <a:p>
            <a:pPr algn="ctr"/>
            <a:r>
              <a:rPr lang="en-US" altLang="ko-KR" dirty="0"/>
              <a:t>0 : </a:t>
            </a:r>
            <a:r>
              <a:rPr lang="ko-KR" altLang="en-US" dirty="0"/>
              <a:t>비동기 모드</a:t>
            </a:r>
            <a:endParaRPr lang="en-US" altLang="ko-KR" dirty="0"/>
          </a:p>
          <a:p>
            <a:pPr algn="ctr"/>
            <a:r>
              <a:rPr lang="en-US" altLang="ko-KR" dirty="0"/>
              <a:t>1 : </a:t>
            </a:r>
            <a:r>
              <a:rPr lang="ko-KR" altLang="en-US" dirty="0"/>
              <a:t>동기 모드</a:t>
            </a:r>
            <a:endParaRPr lang="en-US" altLang="ko-KR" dirty="0"/>
          </a:p>
        </p:txBody>
      </p:sp>
      <p:sp>
        <p:nvSpPr>
          <p:cNvPr id="9" name="설명선: 아래쪽 화살표 8">
            <a:extLst>
              <a:ext uri="{FF2B5EF4-FFF2-40B4-BE49-F238E27FC236}">
                <a16:creationId xmlns:a16="http://schemas.microsoft.com/office/drawing/2014/main" id="{E3F9F486-03FA-478B-924E-0F33EF032CBD}"/>
              </a:ext>
            </a:extLst>
          </p:cNvPr>
          <p:cNvSpPr/>
          <p:nvPr/>
        </p:nvSpPr>
        <p:spPr>
          <a:xfrm>
            <a:off x="5454310" y="1833872"/>
            <a:ext cx="1447090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1D9E5B-C6C1-4DD6-A582-B7292FCD5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725911"/>
              </p:ext>
            </p:extLst>
          </p:nvPr>
        </p:nvGraphicFramePr>
        <p:xfrm>
          <a:off x="2031999" y="4009795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129347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1489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0941746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UPMn</a:t>
                      </a:r>
                      <a:r>
                        <a:rPr lang="en-US" altLang="ko-KR" dirty="0"/>
                        <a:t> 1:0 : </a:t>
                      </a:r>
                      <a:r>
                        <a:rPr lang="ko-KR" altLang="en-US" dirty="0"/>
                        <a:t>패리티 모드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94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UPMn1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UPMn0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패리티 모드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20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불능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3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예약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69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짝수패리티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95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홀수패리티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109640"/>
                  </a:ext>
                </a:extLst>
              </a:tr>
            </a:tbl>
          </a:graphicData>
        </a:graphic>
      </p:graphicFrame>
      <p:sp>
        <p:nvSpPr>
          <p:cNvPr id="12" name="설명선: 아래쪽 화살표 11">
            <a:extLst>
              <a:ext uri="{FF2B5EF4-FFF2-40B4-BE49-F238E27FC236}">
                <a16:creationId xmlns:a16="http://schemas.microsoft.com/office/drawing/2014/main" id="{795952EE-E3F9-4660-9D0C-3C42187B4B17}"/>
              </a:ext>
            </a:extLst>
          </p:cNvPr>
          <p:cNvSpPr/>
          <p:nvPr/>
        </p:nvSpPr>
        <p:spPr>
          <a:xfrm>
            <a:off x="6901400" y="1833872"/>
            <a:ext cx="655847" cy="2152780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3A05E21-6006-4DE9-BD31-8717FCD6D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89008"/>
              </p:ext>
            </p:extLst>
          </p:nvPr>
        </p:nvGraphicFramePr>
        <p:xfrm>
          <a:off x="3165323" y="402001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12934710"/>
                    </a:ext>
                  </a:extLst>
                </a:gridCol>
                <a:gridCol w="5418666">
                  <a:extLst>
                    <a:ext uri="{9D8B030D-6E8A-4147-A177-3AD203B41FA5}">
                      <a16:colId xmlns:a16="http://schemas.microsoft.com/office/drawing/2014/main" val="12514895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USBSn</a:t>
                      </a:r>
                      <a:r>
                        <a:rPr lang="en-US" altLang="ko-KR" dirty="0"/>
                        <a:t> : </a:t>
                      </a:r>
                      <a:r>
                        <a:rPr lang="ko-KR" altLang="en-US" dirty="0"/>
                        <a:t>정지 비트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94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맑은 고딕" panose="020B0503020000020004" pitchFamily="50" charset="-127"/>
                          <a:cs typeface="+mn-cs"/>
                        </a:rPr>
                        <a:t>USBSn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맑은 고딕" panose="020B0503020000020004" pitchFamily="50" charset="-127"/>
                          <a:cs typeface="+mn-cs"/>
                        </a:rPr>
                        <a:t>정지 비트 수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20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1-</a:t>
                      </a:r>
                      <a:r>
                        <a:rPr lang="ko-KR" altLang="en-US" dirty="0"/>
                        <a:t>비트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3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2-</a:t>
                      </a:r>
                      <a:r>
                        <a:rPr lang="ko-KR" altLang="en-US" dirty="0"/>
                        <a:t>비트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696349"/>
                  </a:ext>
                </a:extLst>
              </a:tr>
            </a:tbl>
          </a:graphicData>
        </a:graphic>
      </p:graphicFrame>
      <p:sp>
        <p:nvSpPr>
          <p:cNvPr id="16" name="설명선: 아래쪽 화살표 15">
            <a:extLst>
              <a:ext uri="{FF2B5EF4-FFF2-40B4-BE49-F238E27FC236}">
                <a16:creationId xmlns:a16="http://schemas.microsoft.com/office/drawing/2014/main" id="{B3D47322-F8DD-4828-82BD-29F454069755}"/>
              </a:ext>
            </a:extLst>
          </p:cNvPr>
          <p:cNvSpPr/>
          <p:nvPr/>
        </p:nvSpPr>
        <p:spPr>
          <a:xfrm>
            <a:off x="7557247" y="1840336"/>
            <a:ext cx="1447090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FE48DF-C60C-4A51-AD6C-35D44D159A67}"/>
              </a:ext>
            </a:extLst>
          </p:cNvPr>
          <p:cNvSpPr/>
          <p:nvPr/>
        </p:nvSpPr>
        <p:spPr>
          <a:xfrm>
            <a:off x="6889466" y="4055515"/>
            <a:ext cx="2782651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문자 크기</a:t>
            </a:r>
            <a:endParaRPr lang="ko-KR" altLang="en-US" dirty="0"/>
          </a:p>
        </p:txBody>
      </p:sp>
      <p:sp>
        <p:nvSpPr>
          <p:cNvPr id="18" name="설명선: 아래쪽 화살표 17">
            <a:extLst>
              <a:ext uri="{FF2B5EF4-FFF2-40B4-BE49-F238E27FC236}">
                <a16:creationId xmlns:a16="http://schemas.microsoft.com/office/drawing/2014/main" id="{FBA628CB-FFA6-4C0A-B6CF-72750EFA6FC0}"/>
              </a:ext>
            </a:extLst>
          </p:cNvPr>
          <p:cNvSpPr/>
          <p:nvPr/>
        </p:nvSpPr>
        <p:spPr>
          <a:xfrm>
            <a:off x="8992352" y="1848333"/>
            <a:ext cx="747843" cy="2169459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6494F9-E574-4F0B-953F-4A10AFF1E30F}"/>
              </a:ext>
            </a:extLst>
          </p:cNvPr>
          <p:cNvSpPr/>
          <p:nvPr/>
        </p:nvSpPr>
        <p:spPr>
          <a:xfrm>
            <a:off x="7839297" y="4091020"/>
            <a:ext cx="3056729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클록</a:t>
            </a:r>
            <a:r>
              <a:rPr lang="ko-KR" altLang="en-US" dirty="0"/>
              <a:t> 극성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동기모드에만 사용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1 : </a:t>
            </a:r>
            <a:r>
              <a:rPr lang="ko-KR" altLang="en-US" dirty="0"/>
              <a:t>송신</a:t>
            </a:r>
            <a:r>
              <a:rPr lang="en-US" altLang="ko-KR" dirty="0"/>
              <a:t>(</a:t>
            </a:r>
            <a:r>
              <a:rPr lang="ko-KR" altLang="en-US" dirty="0"/>
              <a:t>상승</a:t>
            </a:r>
            <a:r>
              <a:rPr lang="en-US" altLang="ko-KR" dirty="0"/>
              <a:t>) / </a:t>
            </a:r>
            <a:r>
              <a:rPr lang="ko-KR" altLang="en-US" dirty="0"/>
              <a:t>수신</a:t>
            </a:r>
            <a:r>
              <a:rPr lang="en-US" altLang="ko-KR" dirty="0"/>
              <a:t>(</a:t>
            </a:r>
            <a:r>
              <a:rPr lang="ko-KR" altLang="en-US" dirty="0"/>
              <a:t>하강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0 : </a:t>
            </a:r>
            <a:r>
              <a:rPr lang="ko-KR" altLang="en-US" dirty="0"/>
              <a:t>송신</a:t>
            </a:r>
            <a:r>
              <a:rPr lang="en-US" altLang="ko-KR" dirty="0"/>
              <a:t>(</a:t>
            </a:r>
            <a:r>
              <a:rPr lang="ko-KR" altLang="en-US" dirty="0"/>
              <a:t>하강</a:t>
            </a:r>
            <a:r>
              <a:rPr lang="en-US" altLang="ko-KR" dirty="0"/>
              <a:t>)/</a:t>
            </a:r>
            <a:r>
              <a:rPr lang="ko-KR" altLang="en-US" dirty="0"/>
              <a:t>수신</a:t>
            </a:r>
            <a:r>
              <a:rPr lang="en-US" altLang="ko-KR" dirty="0"/>
              <a:t>(</a:t>
            </a:r>
            <a:r>
              <a:rPr lang="ko-KR" altLang="en-US" dirty="0"/>
              <a:t>상승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AAF0E-2635-4851-8819-006057F06C94}"/>
              </a:ext>
            </a:extLst>
          </p:cNvPr>
          <p:cNvSpPr txBox="1"/>
          <p:nvPr/>
        </p:nvSpPr>
        <p:spPr>
          <a:xfrm>
            <a:off x="7103444" y="6486828"/>
            <a:ext cx="5216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9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https://index2014.tistory.com/entry/2014%EB%85%84-04%EC%9B%94-28%EC%9D%BC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0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4B695-A4F0-41C5-BC91-69AABB39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USART </a:t>
            </a:r>
            <a:r>
              <a:rPr lang="ko-KR" altLang="en-US" sz="3600" dirty="0" err="1"/>
              <a:t>보레이트</a:t>
            </a:r>
            <a:r>
              <a:rPr lang="ko-KR" altLang="en-US" sz="3600" dirty="0"/>
              <a:t> 레지스터 </a:t>
            </a:r>
            <a:r>
              <a:rPr lang="en-US" altLang="ko-KR" sz="3600" dirty="0"/>
              <a:t>: </a:t>
            </a:r>
            <a:r>
              <a:rPr lang="en-US" altLang="ko-KR" sz="3600" dirty="0" err="1"/>
              <a:t>UBRRnL</a:t>
            </a:r>
            <a:r>
              <a:rPr lang="ko-KR" altLang="en-US" sz="3600" dirty="0"/>
              <a:t>과 </a:t>
            </a:r>
            <a:r>
              <a:rPr lang="en-US" altLang="ko-KR" sz="3600" dirty="0" err="1"/>
              <a:t>UBRRnH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E618DA-6D0D-4D2F-A3B6-456D56B10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838" y="1426464"/>
            <a:ext cx="8106323" cy="2757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3EADBC-3EA3-4E5E-86DB-8DD42D6AD9D9}"/>
              </a:ext>
            </a:extLst>
          </p:cNvPr>
          <p:cNvSpPr txBox="1"/>
          <p:nvPr/>
        </p:nvSpPr>
        <p:spPr>
          <a:xfrm>
            <a:off x="1640540" y="4588853"/>
            <a:ext cx="891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비트 </a:t>
            </a:r>
            <a:r>
              <a:rPr lang="en-US" altLang="ko-KR" dirty="0"/>
              <a:t>15 : 12 – </a:t>
            </a:r>
            <a:r>
              <a:rPr lang="ko-KR" altLang="en-US" dirty="0"/>
              <a:t>예약비트</a:t>
            </a:r>
            <a:endParaRPr lang="en-US" altLang="ko-KR" dirty="0"/>
          </a:p>
          <a:p>
            <a:r>
              <a:rPr lang="ko-KR" altLang="en-US" dirty="0"/>
              <a:t>비트 </a:t>
            </a:r>
            <a:r>
              <a:rPr lang="en-US" altLang="ko-KR" dirty="0"/>
              <a:t>11 : 0 – UBRRn11 : 0 : </a:t>
            </a:r>
            <a:r>
              <a:rPr lang="en-US" altLang="ko-KR" dirty="0" err="1"/>
              <a:t>USARTn</a:t>
            </a:r>
            <a:r>
              <a:rPr lang="en-US" altLang="ko-KR" dirty="0"/>
              <a:t> </a:t>
            </a:r>
            <a:r>
              <a:rPr lang="ko-KR" altLang="en-US" dirty="0" err="1"/>
              <a:t>보레이트</a:t>
            </a:r>
            <a:r>
              <a:rPr lang="ko-KR" altLang="en-US" dirty="0"/>
              <a:t> 레지스터</a:t>
            </a:r>
            <a:endParaRPr lang="en-US" altLang="ko-KR" dirty="0"/>
          </a:p>
          <a:p>
            <a:r>
              <a:rPr lang="en-US" altLang="ko-KR" dirty="0" err="1"/>
              <a:t>UBRRnH</a:t>
            </a:r>
            <a:r>
              <a:rPr lang="ko-KR" altLang="en-US" dirty="0"/>
              <a:t>는 상위 </a:t>
            </a:r>
            <a:r>
              <a:rPr lang="en-US" altLang="ko-KR" dirty="0"/>
              <a:t>4</a:t>
            </a:r>
            <a:r>
              <a:rPr lang="ko-KR" altLang="en-US" dirty="0"/>
              <a:t>비트를 </a:t>
            </a:r>
            <a:r>
              <a:rPr lang="en-US" altLang="ko-KR" dirty="0" err="1"/>
              <a:t>UBRRnL</a:t>
            </a:r>
            <a:r>
              <a:rPr lang="ko-KR" altLang="en-US" dirty="0"/>
              <a:t>은 하위 </a:t>
            </a:r>
            <a:r>
              <a:rPr lang="en-US" altLang="ko-KR" dirty="0"/>
              <a:t>8</a:t>
            </a:r>
            <a:r>
              <a:rPr lang="ko-KR" altLang="en-US" dirty="0"/>
              <a:t>비트를 나타낸다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송신 또는 수신 도중 </a:t>
            </a:r>
            <a:r>
              <a:rPr lang="ko-KR" altLang="en-US" dirty="0" err="1"/>
              <a:t>보레이트가</a:t>
            </a:r>
            <a:r>
              <a:rPr lang="ko-KR" altLang="en-US" dirty="0"/>
              <a:t> 변경되면 데이터가 손상된다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A0D90-575A-4020-9A7B-F0B6279DD5A8}"/>
              </a:ext>
            </a:extLst>
          </p:cNvPr>
          <p:cNvSpPr txBox="1"/>
          <p:nvPr/>
        </p:nvSpPr>
        <p:spPr>
          <a:xfrm>
            <a:off x="7103444" y="6486828"/>
            <a:ext cx="5216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9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https://index2014.tistory.com/entry/2014%EB%85%84-04%EC%9B%94-28%EC%9D%BC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15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3E760-3B74-4170-B496-33DC98BA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USART</a:t>
            </a:r>
            <a:r>
              <a:rPr lang="ko-KR" altLang="en-US" dirty="0"/>
              <a:t>의 데이터 전송률 설정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내용 개체 틀 3">
                <a:extLst>
                  <a:ext uri="{FF2B5EF4-FFF2-40B4-BE49-F238E27FC236}">
                    <a16:creationId xmlns:a16="http://schemas.microsoft.com/office/drawing/2014/main" id="{A2B9188D-AA7D-4872-A56A-7C957D5C794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8668824"/>
                  </p:ext>
                </p:extLst>
              </p:nvPr>
            </p:nvGraphicFramePr>
            <p:xfrm>
              <a:off x="1219200" y="2317563"/>
              <a:ext cx="10363200" cy="23483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54400">
                      <a:extLst>
                        <a:ext uri="{9D8B030D-6E8A-4147-A177-3AD203B41FA5}">
                          <a16:colId xmlns:a16="http://schemas.microsoft.com/office/drawing/2014/main" val="1522298374"/>
                        </a:ext>
                      </a:extLst>
                    </a:gridCol>
                    <a:gridCol w="3454400">
                      <a:extLst>
                        <a:ext uri="{9D8B030D-6E8A-4147-A177-3AD203B41FA5}">
                          <a16:colId xmlns:a16="http://schemas.microsoft.com/office/drawing/2014/main" val="4182235964"/>
                        </a:ext>
                      </a:extLst>
                    </a:gridCol>
                    <a:gridCol w="3454400">
                      <a:extLst>
                        <a:ext uri="{9D8B030D-6E8A-4147-A177-3AD203B41FA5}">
                          <a16:colId xmlns:a16="http://schemas.microsoft.com/office/drawing/2014/main" val="2832052273"/>
                        </a:ext>
                      </a:extLst>
                    </a:gridCol>
                  </a:tblGrid>
                  <a:tr h="44785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작동 모드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 err="1"/>
                            <a:t>보레이트</a:t>
                          </a:r>
                          <a:r>
                            <a:rPr lang="ko-KR" altLang="en-US" dirty="0"/>
                            <a:t> 계산식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err="1"/>
                            <a:t>UBRRn</a:t>
                          </a:r>
                          <a:r>
                            <a:rPr lang="ko-KR" altLang="en-US" dirty="0"/>
                            <a:t>값 계산식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9165766"/>
                      </a:ext>
                    </a:extLst>
                  </a:tr>
                  <a:tr h="63351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비동기 표준 모드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BAUD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=</a:t>
                          </a:r>
                          <a:r>
                            <a:rPr lang="ko-KR" altLang="en-US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𝑂𝑆𝐶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16(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𝑈𝐵𝑅𝑅𝑛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UBRRn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𝑂𝑆𝐶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16 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𝐵𝐴𝑈𝐷</m:t>
                                  </m:r>
                                </m:den>
                              </m:f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1494402"/>
                      </a:ext>
                    </a:extLst>
                  </a:tr>
                  <a:tr h="63351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비동기 </a:t>
                          </a:r>
                          <a:r>
                            <a:rPr lang="en-US" altLang="ko-KR" dirty="0"/>
                            <a:t>2</a:t>
                          </a:r>
                          <a:r>
                            <a:rPr lang="ko-KR" altLang="en-US" dirty="0"/>
                            <a:t>배 전송 속도 모드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BAUD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𝑂𝑆𝐶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8(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𝑈𝐵𝑅𝑅𝑛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UBRRn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𝑂𝑆𝐶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𝐵𝐴𝑈𝐷</m:t>
                                  </m:r>
                                </m:den>
                              </m:f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4528827"/>
                      </a:ext>
                    </a:extLst>
                  </a:tr>
                  <a:tr h="63351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동기 </a:t>
                          </a:r>
                          <a:r>
                            <a:rPr lang="en-US" altLang="ko-KR" dirty="0"/>
                            <a:t>Master </a:t>
                          </a:r>
                          <a:r>
                            <a:rPr lang="ko-KR" altLang="en-US" dirty="0"/>
                            <a:t>모드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BAUD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𝑂𝑆𝐶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2(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𝑈𝐵𝑅𝑅𝑛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UBRRn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smtClean="0">
                                          <a:latin typeface="Cambria Math" panose="02040503050406030204" pitchFamily="18" charset="0"/>
                                        </a:rPr>
                                        <m:t>𝑂𝑆𝐶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𝐵𝐴𝑈𝐷</m:t>
                                  </m:r>
                                </m:den>
                              </m:f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0138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내용 개체 틀 3">
                <a:extLst>
                  <a:ext uri="{FF2B5EF4-FFF2-40B4-BE49-F238E27FC236}">
                    <a16:creationId xmlns:a16="http://schemas.microsoft.com/office/drawing/2014/main" id="{A2B9188D-AA7D-4872-A56A-7C957D5C794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8668824"/>
                  </p:ext>
                </p:extLst>
              </p:nvPr>
            </p:nvGraphicFramePr>
            <p:xfrm>
              <a:off x="1219200" y="2317563"/>
              <a:ext cx="10363200" cy="23483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54400">
                      <a:extLst>
                        <a:ext uri="{9D8B030D-6E8A-4147-A177-3AD203B41FA5}">
                          <a16:colId xmlns:a16="http://schemas.microsoft.com/office/drawing/2014/main" val="1522298374"/>
                        </a:ext>
                      </a:extLst>
                    </a:gridCol>
                    <a:gridCol w="3454400">
                      <a:extLst>
                        <a:ext uri="{9D8B030D-6E8A-4147-A177-3AD203B41FA5}">
                          <a16:colId xmlns:a16="http://schemas.microsoft.com/office/drawing/2014/main" val="4182235964"/>
                        </a:ext>
                      </a:extLst>
                    </a:gridCol>
                    <a:gridCol w="3454400">
                      <a:extLst>
                        <a:ext uri="{9D8B030D-6E8A-4147-A177-3AD203B41FA5}">
                          <a16:colId xmlns:a16="http://schemas.microsoft.com/office/drawing/2014/main" val="2832052273"/>
                        </a:ext>
                      </a:extLst>
                    </a:gridCol>
                  </a:tblGrid>
                  <a:tr h="44785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작동 모드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 err="1"/>
                            <a:t>보레이트</a:t>
                          </a:r>
                          <a:r>
                            <a:rPr lang="ko-KR" altLang="en-US" dirty="0"/>
                            <a:t> 계산식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err="1"/>
                            <a:t>UBRRn</a:t>
                          </a:r>
                          <a:r>
                            <a:rPr lang="ko-KR" altLang="en-US" dirty="0"/>
                            <a:t>값 계산식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9165766"/>
                      </a:ext>
                    </a:extLst>
                  </a:tr>
                  <a:tr h="63351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비동기 표준 모드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530" t="-75962" r="-101060" b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176" t="-75962" r="-882" b="-2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1494402"/>
                      </a:ext>
                    </a:extLst>
                  </a:tr>
                  <a:tr h="63351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비동기 </a:t>
                          </a:r>
                          <a:r>
                            <a:rPr lang="en-US" altLang="ko-KR" dirty="0"/>
                            <a:t>2</a:t>
                          </a:r>
                          <a:r>
                            <a:rPr lang="ko-KR" altLang="en-US" dirty="0"/>
                            <a:t>배 전송 속도 모드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530" t="-175962" r="-101060" b="-1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176" t="-175962" r="-882" b="-10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528827"/>
                      </a:ext>
                    </a:extLst>
                  </a:tr>
                  <a:tr h="63351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/>
                            <a:t>동기 </a:t>
                          </a:r>
                          <a:r>
                            <a:rPr lang="en-US" altLang="ko-KR" dirty="0"/>
                            <a:t>Master </a:t>
                          </a:r>
                          <a:r>
                            <a:rPr lang="ko-KR" altLang="en-US" dirty="0"/>
                            <a:t>모드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530" t="-275962" r="-101060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176" t="-275962" r="-882" b="-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01388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59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9C517D2-E229-4BB5-8881-7F773C429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𝑂𝑆𝐶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16MHz</a:t>
                </a:r>
                <a:r>
                  <a:rPr lang="ko-KR" altLang="en-US" dirty="0" err="1"/>
                  <a:t>일때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보레이트</a:t>
                </a:r>
                <a:r>
                  <a:rPr lang="ko-KR" altLang="en-US" dirty="0"/>
                  <a:t> 및 </a:t>
                </a:r>
                <a:r>
                  <a:rPr lang="en-US" altLang="ko-KR" dirty="0" err="1"/>
                  <a:t>UBRRn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9C517D2-E229-4BB5-8881-7F773C429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2000" b="-5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DAE047-1970-4657-A623-44A225F64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8910" y="1426464"/>
            <a:ext cx="5974180" cy="469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9222F-54D7-4766-BF90-185710664542}"/>
              </a:ext>
            </a:extLst>
          </p:cNvPr>
          <p:cNvSpPr txBox="1"/>
          <p:nvPr/>
        </p:nvSpPr>
        <p:spPr>
          <a:xfrm>
            <a:off x="10356783" y="6534954"/>
            <a:ext cx="5216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9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altLang="ko-KR" sz="9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https://girm.tistory.com/57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6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928B2-21B8-418E-AE62-5BECACE39340}"/>
              </a:ext>
            </a:extLst>
          </p:cNvPr>
          <p:cNvSpPr txBox="1"/>
          <p:nvPr/>
        </p:nvSpPr>
        <p:spPr>
          <a:xfrm>
            <a:off x="2662517" y="2644170"/>
            <a:ext cx="6866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/>
              <a:t>구동 영상</a:t>
            </a:r>
          </a:p>
        </p:txBody>
      </p:sp>
    </p:spTree>
    <p:extLst>
      <p:ext uri="{BB962C8B-B14F-4D97-AF65-F5344CB8AC3E}">
        <p14:creationId xmlns:p14="http://schemas.microsoft.com/office/powerpoint/2010/main" val="249703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18D322-9A1A-4FFA-981A-EAF79F4B6023}"/>
              </a:ext>
            </a:extLst>
          </p:cNvPr>
          <p:cNvSpPr/>
          <p:nvPr/>
        </p:nvSpPr>
        <p:spPr>
          <a:xfrm>
            <a:off x="2013357" y="3087148"/>
            <a:ext cx="8165285" cy="1904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스위치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 err="1"/>
              <a:t>윈디</a:t>
            </a:r>
            <a:r>
              <a:rPr lang="ko-KR" altLang="en-US" dirty="0"/>
              <a:t> </a:t>
            </a:r>
            <a:r>
              <a:rPr lang="en-US" altLang="ko-KR" dirty="0"/>
              <a:t>68</a:t>
            </a:r>
            <a:r>
              <a:rPr lang="ko-KR" altLang="en-US" dirty="0"/>
              <a:t>시리얼창에 </a:t>
            </a:r>
            <a:r>
              <a:rPr lang="en-US" altLang="ko-KR" dirty="0"/>
              <a:t>1~8</a:t>
            </a:r>
            <a:r>
              <a:rPr lang="ko-KR" altLang="en-US" dirty="0"/>
              <a:t>번 까지 치면 각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1~8</a:t>
            </a:r>
            <a:r>
              <a:rPr lang="ko-KR" altLang="en-US" dirty="0"/>
              <a:t>까지 표시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윈디</a:t>
            </a:r>
            <a:r>
              <a:rPr lang="ko-KR" altLang="en-US" dirty="0"/>
              <a:t> </a:t>
            </a:r>
            <a:r>
              <a:rPr lang="en-US" altLang="ko-KR" dirty="0"/>
              <a:t>68</a:t>
            </a:r>
            <a:r>
              <a:rPr lang="ko-KR" altLang="en-US" dirty="0"/>
              <a:t>시리얼창에 가변저항기를 돌리면 저항 값을 출력</a:t>
            </a:r>
            <a:r>
              <a:rPr lang="en-US" altLang="ko-KR" dirty="0"/>
              <a:t>(ADC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스위치 </a:t>
            </a:r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:</a:t>
            </a:r>
            <a:r>
              <a:rPr lang="ko-KR" altLang="en-US" dirty="0"/>
              <a:t> 스위치를 누르면 마이크로프로세서를 영어로 출력</a:t>
            </a:r>
          </a:p>
        </p:txBody>
      </p:sp>
      <p:sp>
        <p:nvSpPr>
          <p:cNvPr id="3" name="순서도: 자기 디스크 2">
            <a:extLst>
              <a:ext uri="{FF2B5EF4-FFF2-40B4-BE49-F238E27FC236}">
                <a16:creationId xmlns:a16="http://schemas.microsoft.com/office/drawing/2014/main" id="{4D63E74F-C21D-4834-A351-EBF29804B059}"/>
              </a:ext>
            </a:extLst>
          </p:cNvPr>
          <p:cNvSpPr/>
          <p:nvPr/>
        </p:nvSpPr>
        <p:spPr>
          <a:xfrm>
            <a:off x="1912689" y="2340528"/>
            <a:ext cx="1325460" cy="74662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스위치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순서도: 자기 디스크 5">
            <a:extLst>
              <a:ext uri="{FF2B5EF4-FFF2-40B4-BE49-F238E27FC236}">
                <a16:creationId xmlns:a16="http://schemas.microsoft.com/office/drawing/2014/main" id="{2C0E759E-139E-44B5-BB01-22C264DFD2C3}"/>
              </a:ext>
            </a:extLst>
          </p:cNvPr>
          <p:cNvSpPr/>
          <p:nvPr/>
        </p:nvSpPr>
        <p:spPr>
          <a:xfrm>
            <a:off x="5433270" y="2340528"/>
            <a:ext cx="1325460" cy="74662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스위치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순서도: 자기 디스크 6">
            <a:extLst>
              <a:ext uri="{FF2B5EF4-FFF2-40B4-BE49-F238E27FC236}">
                <a16:creationId xmlns:a16="http://schemas.microsoft.com/office/drawing/2014/main" id="{7DEA84CA-FE19-476B-BE09-56D85FEFE7E8}"/>
              </a:ext>
            </a:extLst>
          </p:cNvPr>
          <p:cNvSpPr/>
          <p:nvPr/>
        </p:nvSpPr>
        <p:spPr>
          <a:xfrm>
            <a:off x="8953851" y="2340528"/>
            <a:ext cx="1325460" cy="74662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스위치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6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190529_2239_56_446">
            <a:hlinkClick r:id="" action="ppaction://media"/>
            <a:extLst>
              <a:ext uri="{FF2B5EF4-FFF2-40B4-BE49-F238E27FC236}">
                <a16:creationId xmlns:a16="http://schemas.microsoft.com/office/drawing/2014/main" id="{9AF9D342-9ECD-4F7D-96B1-A0C24219D4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716475" y="150333"/>
            <a:ext cx="4759050" cy="6396913"/>
          </a:xfrm>
        </p:spPr>
      </p:pic>
    </p:spTree>
    <p:extLst>
      <p:ext uri="{BB962C8B-B14F-4D97-AF65-F5344CB8AC3E}">
        <p14:creationId xmlns:p14="http://schemas.microsoft.com/office/powerpoint/2010/main" val="404282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928B2-21B8-418E-AE62-5BECACE39340}"/>
              </a:ext>
            </a:extLst>
          </p:cNvPr>
          <p:cNvSpPr txBox="1"/>
          <p:nvPr/>
        </p:nvSpPr>
        <p:spPr>
          <a:xfrm>
            <a:off x="2662517" y="2644170"/>
            <a:ext cx="6866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/>
              <a:t>소스</a:t>
            </a:r>
          </a:p>
        </p:txBody>
      </p:sp>
    </p:spTree>
    <p:extLst>
      <p:ext uri="{BB962C8B-B14F-4D97-AF65-F5344CB8AC3E}">
        <p14:creationId xmlns:p14="http://schemas.microsoft.com/office/powerpoint/2010/main" val="347692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928B2-21B8-418E-AE62-5BECACE39340}"/>
              </a:ext>
            </a:extLst>
          </p:cNvPr>
          <p:cNvSpPr txBox="1"/>
          <p:nvPr/>
        </p:nvSpPr>
        <p:spPr>
          <a:xfrm>
            <a:off x="2662517" y="2644170"/>
            <a:ext cx="6866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444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5A743-65C6-46F5-B9CB-E3601A3D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디지털 변환기란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59DB78-836D-473D-957E-E468EF7CC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73936"/>
            <a:ext cx="10363200" cy="4572000"/>
          </a:xfrm>
        </p:spPr>
        <p:txBody>
          <a:bodyPr/>
          <a:lstStyle/>
          <a:p>
            <a:pPr marL="454914" lvl="1" indent="0">
              <a:buNone/>
            </a:pPr>
            <a:r>
              <a:rPr lang="ko-KR" altLang="en-US" dirty="0"/>
              <a:t>이름 그대로 아날로그 전압 신호를 받아 마이크로 컨트롤러가</a:t>
            </a:r>
            <a:endParaRPr lang="en-US" altLang="ko-KR" dirty="0"/>
          </a:p>
          <a:p>
            <a:pPr marL="454914" lvl="1" indent="0">
              <a:buNone/>
            </a:pPr>
            <a:r>
              <a:rPr lang="ko-KR" altLang="en-US" dirty="0"/>
              <a:t>인지할 수 있는 디지털 값으로 변환하는 장치 </a:t>
            </a:r>
            <a:endParaRPr lang="en-US" altLang="ko-KR" dirty="0"/>
          </a:p>
          <a:p>
            <a:pPr marL="454914" lvl="1" indent="0">
              <a:buNone/>
            </a:pPr>
            <a:r>
              <a:rPr lang="ko-KR" altLang="en-US" dirty="0"/>
              <a:t>영문 약자로는 </a:t>
            </a:r>
            <a:r>
              <a:rPr lang="en-US" altLang="ko-KR" dirty="0"/>
              <a:t>ADC</a:t>
            </a:r>
            <a:r>
              <a:rPr lang="ko-KR" altLang="en-US" dirty="0"/>
              <a:t>라고 표기한다</a:t>
            </a:r>
            <a:r>
              <a:rPr lang="en-US" altLang="ko-KR" dirty="0"/>
              <a:t>.</a:t>
            </a:r>
          </a:p>
          <a:p>
            <a:pPr marL="454914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50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A82E9-0D77-47D6-882E-385F51A3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</a:t>
            </a:r>
            <a:r>
              <a:rPr lang="ko-KR" altLang="en-US" dirty="0"/>
              <a:t>의 변환 과정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DCF2A53-64E6-4DF8-AF1B-43F3AB0E8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139" y="1292241"/>
            <a:ext cx="5179722" cy="35964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8DF9E4-AA11-4B73-9B06-40C1EA096356}"/>
                  </a:ext>
                </a:extLst>
              </p:cNvPr>
              <p:cNvSpPr/>
              <p:nvPr/>
            </p:nvSpPr>
            <p:spPr>
              <a:xfrm>
                <a:off x="1786855" y="4888727"/>
                <a:ext cx="9227890" cy="11241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/>
                  <a:t>3</a:t>
                </a:r>
                <a:r>
                  <a:rPr lang="ko-KR" altLang="en-US" dirty="0"/>
                  <a:t>비트 </a:t>
                </a:r>
                <a:r>
                  <a:rPr lang="en-US" altLang="ko-KR" dirty="0"/>
                  <a:t>ADC</a:t>
                </a:r>
                <a:r>
                  <a:rPr lang="ko-KR" altLang="en-US" dirty="0"/>
                  <a:t>라 함은 아날로그 전압을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비트의 디지털 수로 표시하는 것을 의미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3</a:t>
                </a:r>
                <a:r>
                  <a:rPr lang="ko-KR" altLang="en-US" dirty="0"/>
                  <a:t>비트 </a:t>
                </a:r>
                <a:r>
                  <a:rPr lang="en-US" altLang="ko-KR" dirty="0"/>
                  <a:t>ADC</a:t>
                </a:r>
                <a:r>
                  <a:rPr lang="ko-KR" altLang="en-US" dirty="0"/>
                  <a:t>는 기준 전압을 </a:t>
                </a:r>
                <a:r>
                  <a:rPr lang="en-US" altLang="ko-KR" dirty="0"/>
                  <a:t>7(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-1) </a:t>
                </a:r>
                <a:r>
                  <a:rPr lang="ko-KR" altLang="en-US" dirty="0"/>
                  <a:t>등분하여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개의 디지털 값으로 표시</a:t>
                </a: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8DF9E4-AA11-4B73-9B06-40C1EA096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855" y="4888727"/>
                <a:ext cx="9227890" cy="1124125"/>
              </a:xfrm>
              <a:prstGeom prst="rect">
                <a:avLst/>
              </a:prstGeom>
              <a:blipFill>
                <a:blip r:embed="rId3"/>
                <a:stretch>
                  <a:fillRect l="-5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6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9F849-8D62-4189-94E5-DEEFA96D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</a:t>
            </a:r>
            <a:r>
              <a:rPr lang="en-US" altLang="ko-KR" dirty="0"/>
              <a:t>&amp; </a:t>
            </a:r>
            <a:r>
              <a:rPr lang="ko-KR" altLang="en-US" dirty="0"/>
              <a:t>홀드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C4DDF1-C31D-4768-B329-189F7B639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26464"/>
            <a:ext cx="10363200" cy="457200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샘플링</a:t>
            </a:r>
            <a:r>
              <a:rPr lang="en-US" altLang="ko-KR" sz="2800" dirty="0"/>
              <a:t>(Sampling) : </a:t>
            </a:r>
            <a:r>
              <a:rPr lang="ko-KR" altLang="en-US" sz="2800" dirty="0"/>
              <a:t>연속된 아날로그 신호를 정해진 시간 간격으로 나누고</a:t>
            </a:r>
            <a:r>
              <a:rPr lang="en-US" altLang="ko-KR" sz="2800" dirty="0"/>
              <a:t>, </a:t>
            </a:r>
            <a:r>
              <a:rPr lang="ko-KR" altLang="en-US" sz="2800" dirty="0"/>
              <a:t>주기의 </a:t>
            </a:r>
            <a:r>
              <a:rPr lang="ko-KR" altLang="en-US" sz="2800" dirty="0" err="1"/>
              <a:t>순시값을</a:t>
            </a:r>
            <a:r>
              <a:rPr lang="ko-KR" altLang="en-US" sz="2800" dirty="0"/>
              <a:t> 추출하여 샘플을 만드는 것</a:t>
            </a:r>
            <a:endParaRPr lang="en-US" altLang="ko-KR" sz="2800" dirty="0"/>
          </a:p>
          <a:p>
            <a:pPr marL="68580" indent="0">
              <a:buNone/>
            </a:pPr>
            <a:endParaRPr lang="en-US" altLang="ko-KR" sz="2800" dirty="0"/>
          </a:p>
          <a:p>
            <a:pPr marL="68580" indent="0">
              <a:buNone/>
            </a:pPr>
            <a:endParaRPr lang="en-US" altLang="ko-KR" sz="2800" dirty="0"/>
          </a:p>
          <a:p>
            <a:r>
              <a:rPr lang="ko-KR" altLang="en-US" sz="2800" dirty="0"/>
              <a:t>샘플 </a:t>
            </a:r>
            <a:r>
              <a:rPr lang="en-US" altLang="ko-KR" sz="2800" dirty="0"/>
              <a:t>&amp; </a:t>
            </a:r>
            <a:r>
              <a:rPr lang="ko-KR" altLang="en-US" sz="2800" dirty="0"/>
              <a:t>홀드 </a:t>
            </a:r>
            <a:r>
              <a:rPr lang="en-US" altLang="ko-KR" sz="2800" dirty="0"/>
              <a:t>: A/D </a:t>
            </a:r>
            <a:r>
              <a:rPr lang="ko-KR" altLang="en-US" sz="2800" dirty="0"/>
              <a:t>변환 처리 기간 중에 샘플링 값이 변하면 안되므로 다음 샘플이 얻어 질때까지 샘플 값을 유지하는 것</a:t>
            </a:r>
          </a:p>
        </p:txBody>
      </p:sp>
    </p:spTree>
    <p:extLst>
      <p:ext uri="{BB962C8B-B14F-4D97-AF65-F5344CB8AC3E}">
        <p14:creationId xmlns:p14="http://schemas.microsoft.com/office/powerpoint/2010/main" val="277544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F95C6FE-AA07-47D8-9513-A8DD4EAA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/>
          <a:p>
            <a:r>
              <a:rPr lang="ko-KR" altLang="en-US" dirty="0"/>
              <a:t>샘플 </a:t>
            </a:r>
            <a:r>
              <a:rPr lang="en-US" altLang="ko-KR" dirty="0"/>
              <a:t>&amp; </a:t>
            </a:r>
            <a:r>
              <a:rPr lang="ko-KR" altLang="en-US" dirty="0"/>
              <a:t>홀드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7C8F7B-7FE4-4220-9C08-80CDD9484FF7}"/>
              </a:ext>
            </a:extLst>
          </p:cNvPr>
          <p:cNvSpPr/>
          <p:nvPr/>
        </p:nvSpPr>
        <p:spPr>
          <a:xfrm>
            <a:off x="2306973" y="6572774"/>
            <a:ext cx="10100345" cy="285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hlinkClick r:id="rId2"/>
              </a:rPr>
              <a:t>출처 </a:t>
            </a:r>
            <a:r>
              <a:rPr lang="en-US" altLang="ko-KR" sz="800" dirty="0">
                <a:hlinkClick r:id="rId2"/>
              </a:rPr>
              <a:t>: http://magazine.hellot.net/magz/article/articleDetail.do?flag=all&amp;showType=showType1&amp;articleId=ARTI_000000000036646&amp;articleAllListSortType=sort_1&amp;page=1&amp;selectYearMonth=200905&amp;subCtgId=</a:t>
            </a:r>
            <a:endParaRPr lang="ko-KR" altLang="en-US" sz="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3D506-0C2B-442F-91AB-D9EC45E4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56123D-FB40-49F0-BD96-18C39D21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377" y="1417230"/>
            <a:ext cx="6951245" cy="504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0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6086F-3223-459B-869A-E86D10E8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싱글엔드</a:t>
            </a:r>
            <a:r>
              <a:rPr lang="ko-KR" altLang="en-US" dirty="0"/>
              <a:t>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3FE849-F8ED-40DF-A0B4-C11EE03A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85691"/>
            <a:ext cx="10363200" cy="457200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싱글엔드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ko-KR" altLang="en-US" dirty="0"/>
              <a:t>입력되는 신호의 크기를 접지와 비교하여 측정하는 것이다</a:t>
            </a:r>
            <a:r>
              <a:rPr lang="en-US" altLang="ko-KR" dirty="0"/>
              <a:t>.</a:t>
            </a:r>
            <a:r>
              <a:rPr lang="ko-KR" altLang="en-US" dirty="0"/>
              <a:t> 따라서 하나의 입력 신호를 위해 하나의 입력포트가 필요함</a:t>
            </a:r>
            <a:endParaRPr lang="en-US" altLang="ko-KR" dirty="0"/>
          </a:p>
          <a:p>
            <a:endParaRPr lang="en-US" altLang="ko-KR" dirty="0"/>
          </a:p>
          <a:p>
            <a:pPr marL="68580" indent="0">
              <a:buNone/>
            </a:pP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7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99DD4-AFB0-41A5-A24F-2AB3CC18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차동</a:t>
            </a:r>
            <a:r>
              <a:rPr lang="ko-KR" altLang="en-US" dirty="0"/>
              <a:t>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2747D-EE08-405E-9B63-81167D8A2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24192"/>
            <a:ext cx="10363200" cy="4572000"/>
          </a:xfrm>
        </p:spPr>
        <p:txBody>
          <a:bodyPr/>
          <a:lstStyle/>
          <a:p>
            <a:r>
              <a:rPr lang="ko-KR" altLang="en-US" sz="2800" dirty="0" err="1"/>
              <a:t>차동</a:t>
            </a:r>
            <a:r>
              <a:rPr lang="ko-KR" altLang="en-US" sz="2800" dirty="0"/>
              <a:t> 입력 </a:t>
            </a:r>
            <a:r>
              <a:rPr lang="en-US" altLang="ko-KR" sz="2800" dirty="0"/>
              <a:t>:  </a:t>
            </a:r>
            <a:r>
              <a:rPr lang="ko-KR" altLang="en-US" sz="2800" dirty="0" err="1"/>
              <a:t>차동입력은</a:t>
            </a:r>
            <a:r>
              <a:rPr lang="ko-KR" altLang="en-US" sz="2800" dirty="0"/>
              <a:t> 두개의 입력포트로 신호가 각 신호가 </a:t>
            </a:r>
            <a:r>
              <a:rPr lang="ko-KR" altLang="en-US" sz="2800" dirty="0" err="1"/>
              <a:t>들어가게되고</a:t>
            </a:r>
            <a:r>
              <a:rPr lang="en-US" altLang="ko-KR" sz="2800" dirty="0"/>
              <a:t>, </a:t>
            </a:r>
            <a:r>
              <a:rPr lang="ko-KR" altLang="en-US" sz="2800" dirty="0"/>
              <a:t>입력신호는 두 신호의 전압 차로 주어진다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 err="1"/>
              <a:t>싱글엔드</a:t>
            </a:r>
            <a:r>
              <a:rPr lang="ko-KR" altLang="en-US" sz="2800" dirty="0"/>
              <a:t> 입력에 비해 잡음에 강함</a:t>
            </a:r>
            <a:r>
              <a:rPr lang="en-US" altLang="ko-KR" sz="2800" dirty="0"/>
              <a:t>.</a:t>
            </a:r>
          </a:p>
          <a:p>
            <a:endParaRPr lang="en-US" altLang="ko-KR" sz="2400" dirty="0"/>
          </a:p>
          <a:p>
            <a:pPr marL="6858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11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A7F52-EA3A-4B10-A41C-548B61F5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레지스터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685835-6CE9-495B-AD90-AD3F4D0F8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648" y="1501965"/>
            <a:ext cx="10363200" cy="612061"/>
          </a:xfrm>
        </p:spPr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 err="1"/>
              <a:t>멀티플렉서</a:t>
            </a:r>
            <a:r>
              <a:rPr lang="ko-KR" altLang="en-US" dirty="0"/>
              <a:t> 선택 레지스터 </a:t>
            </a:r>
            <a:r>
              <a:rPr lang="en-US" altLang="ko-KR" dirty="0"/>
              <a:t>: ADMUX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0D688-F720-4F94-B686-76146D12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25" y="2332895"/>
            <a:ext cx="9112349" cy="18734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8F82AA-DD21-4221-B1A0-0B02E02FE5CE}"/>
              </a:ext>
            </a:extLst>
          </p:cNvPr>
          <p:cNvSpPr/>
          <p:nvPr/>
        </p:nvSpPr>
        <p:spPr>
          <a:xfrm>
            <a:off x="1487648" y="4286775"/>
            <a:ext cx="9820712" cy="2491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REFS1:0 : </a:t>
            </a:r>
            <a:r>
              <a:rPr lang="ko-KR" altLang="en-US" dirty="0"/>
              <a:t>기준 설정 비트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ADLAR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ADC</a:t>
            </a:r>
            <a:r>
              <a:rPr lang="ko-KR" altLang="en-US" dirty="0"/>
              <a:t>결과의 왼쪽 정렬 </a:t>
            </a:r>
            <a:r>
              <a:rPr lang="en-US" altLang="ko-KR" dirty="0"/>
              <a:t>(1</a:t>
            </a:r>
            <a:r>
              <a:rPr lang="ko-KR" altLang="en-US" dirty="0"/>
              <a:t>로 설정하면 왼쪽</a:t>
            </a:r>
            <a:r>
              <a:rPr lang="en-US" altLang="ko-KR" dirty="0"/>
              <a:t>, 0</a:t>
            </a:r>
            <a:r>
              <a:rPr lang="ko-KR" altLang="en-US" dirty="0"/>
              <a:t>으로 설정하면 오른쪽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MUX4:0 : </a:t>
            </a:r>
            <a:r>
              <a:rPr lang="ko-KR" altLang="en-US" dirty="0"/>
              <a:t>아날로그 채널 및 이득 선택 비트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50325-7FAD-4D14-A42C-A9887F58D710}"/>
              </a:ext>
            </a:extLst>
          </p:cNvPr>
          <p:cNvSpPr txBox="1"/>
          <p:nvPr/>
        </p:nvSpPr>
        <p:spPr>
          <a:xfrm>
            <a:off x="9319976" y="6499940"/>
            <a:ext cx="40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https://sevendial.tistory.com/65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밤의 어둠 디자인 서식 파일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010303_TF03460533.potx" id="{C60FFE21-1230-4CF9-ABA6-1C4E585C3C24}" vid="{A59951B8-D69C-4CA4-8249-363358C4D35C}"/>
    </a:ext>
  </a:extLst>
</a:theme>
</file>

<file path=ppt/theme/theme2.xml><?xml version="1.0" encoding="utf-8"?>
<a:theme xmlns:a="http://schemas.openxmlformats.org/drawingml/2006/main" name="Office 테마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4FC28D37-012A-4F78-8189-E37D340068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B1B62E-928A-4006-B97D-326E5E8B4F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FFFBF3-BB42-47F7-806D-D5417A96E6A8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a4f35948-e619-41b3-aa29-22878b09cfd2"/>
    <ds:schemaRef ds:uri="http://www.w3.org/XML/1998/namespace"/>
    <ds:schemaRef ds:uri="http://purl.org/dc/terms/"/>
    <ds:schemaRef ds:uri="http://purl.org/dc/elements/1.1/"/>
    <ds:schemaRef ds:uri="40262f94-9f35-4ac3-9a90-690165a166b7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밤의 어둠 디자인 슬라이드</Template>
  <TotalTime>281</TotalTime>
  <Words>1227</Words>
  <Application>Microsoft Office PowerPoint</Application>
  <PresentationFormat>와이드스크린</PresentationFormat>
  <Paragraphs>200</Paragraphs>
  <Slides>28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Arial</vt:lpstr>
      <vt:lpstr>Cambria Math</vt:lpstr>
      <vt:lpstr>Wingdings</vt:lpstr>
      <vt:lpstr>Wingdings 2</vt:lpstr>
      <vt:lpstr>Wingdings 3</vt:lpstr>
      <vt:lpstr>밤의 어둠 디자인 서식 파일</vt:lpstr>
      <vt:lpstr>ADC &amp; Serial </vt:lpstr>
      <vt:lpstr>목차</vt:lpstr>
      <vt:lpstr>아날로그 디지털 변환기란?</vt:lpstr>
      <vt:lpstr>ADC의 변환 과정</vt:lpstr>
      <vt:lpstr>샘플 &amp; 홀드</vt:lpstr>
      <vt:lpstr>샘플 &amp; 홀드</vt:lpstr>
      <vt:lpstr>싱글엔드 입력</vt:lpstr>
      <vt:lpstr>차동 입력</vt:lpstr>
      <vt:lpstr>관련 레지스터</vt:lpstr>
      <vt:lpstr>REFS1:0 : 기준 설정 비트 </vt:lpstr>
      <vt:lpstr>ADLAR : ADC결과의 왼쪽 정렬</vt:lpstr>
      <vt:lpstr>MUX4:0 : 아날로그 채널 및 이득 선택 비트 </vt:lpstr>
      <vt:lpstr>관련 레지스터</vt:lpstr>
      <vt:lpstr>ADC 프리스케일러 선택 비트</vt:lpstr>
      <vt:lpstr>범용 동기 / 비동기 직렬 송수신기란?</vt:lpstr>
      <vt:lpstr>관련 레지스터</vt:lpstr>
      <vt:lpstr>USARTn 입출력 데이터 레지스터 : UDRn </vt:lpstr>
      <vt:lpstr>USARTn 제어 및 상태 레지스터 A : UCSRnA </vt:lpstr>
      <vt:lpstr>USARTn 제어 및 상태 레지스터 B : UCSRnB </vt:lpstr>
      <vt:lpstr>USARTn 제어 및 상태 레지스터 C : UCSRnC </vt:lpstr>
      <vt:lpstr>USART 보레이트 레지스터 : UBRRnL과 UBRRnH </vt:lpstr>
      <vt:lpstr>USART의 데이터 전송률 설정</vt:lpstr>
      <vt:lpstr>f_OSC = 16MHz일때 보레이트 및 UBRRn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ADC &amp; AC (아날로그 디지털 변환기 &amp; 비교기)</dc:title>
  <dc:creator>배 승재</dc:creator>
  <cp:lastModifiedBy>배 승재</cp:lastModifiedBy>
  <cp:revision>32</cp:revision>
  <dcterms:created xsi:type="dcterms:W3CDTF">2019-05-29T10:12:13Z</dcterms:created>
  <dcterms:modified xsi:type="dcterms:W3CDTF">2019-05-30T08:22:21Z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